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8.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81" r:id="rId3"/>
    <p:sldId id="282" r:id="rId4"/>
    <p:sldId id="334" r:id="rId5"/>
    <p:sldId id="335" r:id="rId6"/>
    <p:sldId id="337" r:id="rId7"/>
    <p:sldId id="339" r:id="rId8"/>
    <p:sldId id="338" r:id="rId9"/>
    <p:sldId id="345" r:id="rId10"/>
    <p:sldId id="349" r:id="rId11"/>
    <p:sldId id="350" r:id="rId12"/>
    <p:sldId id="347" r:id="rId13"/>
    <p:sldId id="340" r:id="rId14"/>
    <p:sldId id="344" r:id="rId15"/>
    <p:sldId id="341" r:id="rId16"/>
    <p:sldId id="342" r:id="rId17"/>
    <p:sldId id="343" r:id="rId18"/>
    <p:sldId id="299" r:id="rId19"/>
    <p:sldId id="351" r:id="rId20"/>
  </p:sldIdLst>
  <p:sldSz cx="9144000" cy="6858000" type="screen4x3"/>
  <p:notesSz cx="9925050" cy="67960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40000"/>
    <a:srgbClr val="CC0000"/>
    <a:srgbClr val="D8A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146" autoAdjust="0"/>
  </p:normalViewPr>
  <p:slideViewPr>
    <p:cSldViewPr>
      <p:cViewPr varScale="1">
        <p:scale>
          <a:sx n="85" d="100"/>
          <a:sy n="85" d="100"/>
        </p:scale>
        <p:origin x="154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0855" cy="34137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472" y="0"/>
            <a:ext cx="4300855" cy="341378"/>
          </a:xfrm>
          <a:prstGeom prst="rect">
            <a:avLst/>
          </a:prstGeom>
        </p:spPr>
        <p:txBody>
          <a:bodyPr vert="horz" lIns="91440" tIns="45720" rIns="91440" bIns="45720" rtlCol="0"/>
          <a:lstStyle>
            <a:lvl1pPr algn="r">
              <a:defRPr sz="1200"/>
            </a:lvl1pPr>
          </a:lstStyle>
          <a:p>
            <a:fld id="{22AEF590-E458-4B8F-9588-99ED3D22B92C}" type="datetimeFigureOut">
              <a:rPr lang="it-IT" smtClean="0"/>
              <a:t>15/02/2022</a:t>
            </a:fld>
            <a:endParaRPr lang="it-IT"/>
          </a:p>
        </p:txBody>
      </p:sp>
      <p:sp>
        <p:nvSpPr>
          <p:cNvPr id="4" name="Segnaposto immagine diapositiva 3"/>
          <p:cNvSpPr>
            <a:spLocks noGrp="1" noRot="1" noChangeAspect="1"/>
          </p:cNvSpPr>
          <p:nvPr>
            <p:ph type="sldImg" idx="2"/>
          </p:nvPr>
        </p:nvSpPr>
        <p:spPr>
          <a:xfrm>
            <a:off x="3433763" y="849313"/>
            <a:ext cx="3057525"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505" y="3270618"/>
            <a:ext cx="7940040" cy="2675959"/>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454711"/>
            <a:ext cx="4300855" cy="34137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472" y="6454711"/>
            <a:ext cx="4300855" cy="341377"/>
          </a:xfrm>
          <a:prstGeom prst="rect">
            <a:avLst/>
          </a:prstGeom>
        </p:spPr>
        <p:txBody>
          <a:bodyPr vert="horz" lIns="91440" tIns="45720" rIns="91440" bIns="45720" rtlCol="0" anchor="b"/>
          <a:lstStyle>
            <a:lvl1pPr algn="r">
              <a:defRPr sz="1200"/>
            </a:lvl1pPr>
          </a:lstStyle>
          <a:p>
            <a:fld id="{F36C47F8-DDA3-45DF-924E-0DFCC8C37CCA}" type="slidenum">
              <a:rPr lang="it-IT" smtClean="0"/>
              <a:t>‹N›</a:t>
            </a:fld>
            <a:endParaRPr lang="it-IT"/>
          </a:p>
        </p:txBody>
      </p:sp>
    </p:spTree>
    <p:extLst>
      <p:ext uri="{BB962C8B-B14F-4D97-AF65-F5344CB8AC3E}">
        <p14:creationId xmlns:p14="http://schemas.microsoft.com/office/powerpoint/2010/main" val="275511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C47F8-DDA3-45DF-924E-0DFCC8C37CCA}" type="slidenum">
              <a:rPr lang="it-IT" smtClean="0"/>
              <a:t>8</a:t>
            </a:fld>
            <a:endParaRPr lang="it-IT"/>
          </a:p>
        </p:txBody>
      </p:sp>
    </p:spTree>
    <p:extLst>
      <p:ext uri="{BB962C8B-B14F-4D97-AF65-F5344CB8AC3E}">
        <p14:creationId xmlns:p14="http://schemas.microsoft.com/office/powerpoint/2010/main" val="85437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3795"/>
            <a:ext cx="9144000" cy="620420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305555" y="1758695"/>
            <a:ext cx="2235707" cy="100888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022348" y="2307335"/>
            <a:ext cx="797051" cy="100888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221992" y="2307335"/>
            <a:ext cx="3415283" cy="1008888"/>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5039867" y="2307335"/>
            <a:ext cx="1783080" cy="100888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292476" y="1862454"/>
            <a:ext cx="4559046" cy="112331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AFE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1" i="1">
                <a:solidFill>
                  <a:srgbClr val="00AFEF"/>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AFEF"/>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AFE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40E427-0F85-4B73-BDD3-13F3195B854B}" type="datetimeFigureOut">
              <a:rPr lang="it-IT" smtClean="0"/>
              <a:t>15/02/2022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B3793C1-D344-4EBE-B3F9-9D7D2B8C161F}" type="slidenum">
              <a:rPr lang="it-IT" smtClean="0"/>
              <a:t>‹N›</a:t>
            </a:fld>
            <a:endParaRPr lang="it-IT"/>
          </a:p>
        </p:txBody>
      </p:sp>
    </p:spTree>
    <p:extLst>
      <p:ext uri="{BB962C8B-B14F-4D97-AF65-F5344CB8AC3E}">
        <p14:creationId xmlns:p14="http://schemas.microsoft.com/office/powerpoint/2010/main" val="5216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71031"/>
            <a:ext cx="9144000" cy="886966"/>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0" y="0"/>
            <a:ext cx="9144000" cy="866809"/>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8929" y="1178433"/>
            <a:ext cx="8086140" cy="720725"/>
          </a:xfrm>
          <a:prstGeom prst="rect">
            <a:avLst/>
          </a:prstGeom>
        </p:spPr>
        <p:txBody>
          <a:bodyPr wrap="square" lIns="0" tIns="0" rIns="0" bIns="0">
            <a:spAutoFit/>
          </a:bodyPr>
          <a:lstStyle>
            <a:lvl1pPr>
              <a:defRPr sz="2400" b="1" i="1">
                <a:solidFill>
                  <a:srgbClr val="00AFEF"/>
                </a:solidFill>
                <a:latin typeface="Trebuchet MS"/>
                <a:cs typeface="Trebuchet MS"/>
              </a:defRPr>
            </a:lvl1pPr>
          </a:lstStyle>
          <a:p>
            <a:endParaRPr/>
          </a:p>
        </p:txBody>
      </p:sp>
      <p:sp>
        <p:nvSpPr>
          <p:cNvPr id="3" name="Holder 3"/>
          <p:cNvSpPr>
            <a:spLocks noGrp="1"/>
          </p:cNvSpPr>
          <p:nvPr>
            <p:ph type="body" idx="1"/>
          </p:nvPr>
        </p:nvSpPr>
        <p:spPr>
          <a:xfrm>
            <a:off x="1604263" y="1382616"/>
            <a:ext cx="5659755" cy="3771265"/>
          </a:xfrm>
          <a:prstGeom prst="rect">
            <a:avLst/>
          </a:prstGeom>
        </p:spPr>
        <p:txBody>
          <a:bodyPr wrap="square" lIns="0" tIns="0" rIns="0" bIns="0">
            <a:spAutoFit/>
          </a:bodyPr>
          <a:lstStyle>
            <a:lvl1pPr>
              <a:defRPr sz="2400" b="1" i="1">
                <a:solidFill>
                  <a:srgbClr val="00AFEF"/>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bit.ly/3gsBvKM" TargetMode="Externa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excelsior.unioncamere.ne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excelsior.unioncamere.ne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6667" r="45000" b="75555"/>
          <a:stretch/>
        </p:blipFill>
        <p:spPr>
          <a:xfrm>
            <a:off x="5867400" y="4724400"/>
            <a:ext cx="2971800" cy="1127234"/>
          </a:xfrm>
          <a:prstGeom prst="rect">
            <a:avLst/>
          </a:prstGeom>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solidFill>
            <a:srgbClr val="FFFFFF">
              <a:alpha val="0"/>
            </a:srgbClr>
          </a:solidFill>
          <a:ln>
            <a:noFill/>
          </a:ln>
        </p:spPr>
      </p:pic>
      <p:sp>
        <p:nvSpPr>
          <p:cNvPr id="8" name="object 2"/>
          <p:cNvSpPr txBox="1"/>
          <p:nvPr/>
        </p:nvSpPr>
        <p:spPr>
          <a:xfrm>
            <a:off x="1371600" y="2097866"/>
            <a:ext cx="6248400" cy="1910779"/>
          </a:xfrm>
          <a:prstGeom prst="rect">
            <a:avLst/>
          </a:prstGeom>
        </p:spPr>
        <p:txBody>
          <a:bodyPr vert="horz" wrap="square" lIns="0" tIns="12700" rIns="0" bIns="0" rtlCol="0">
            <a:spAutoFit/>
          </a:bodyPr>
          <a:lstStyle/>
          <a:p>
            <a:pPr marL="1905" algn="ctr">
              <a:lnSpc>
                <a:spcPct val="100000"/>
              </a:lnSpc>
              <a:spcBef>
                <a:spcPts val="100"/>
              </a:spcBef>
            </a:pPr>
            <a:r>
              <a:rPr lang="it-IT" sz="2400" b="1" spc="-195" dirty="0" smtClean="0">
                <a:solidFill>
                  <a:srgbClr val="00B050"/>
                </a:solidFill>
                <a:latin typeface="Trebuchet MS"/>
                <a:cs typeface="Trebuchet MS"/>
              </a:rPr>
              <a:t>Orientamento</a:t>
            </a:r>
          </a:p>
          <a:p>
            <a:pPr marL="1905" algn="ctr">
              <a:lnSpc>
                <a:spcPct val="100000"/>
              </a:lnSpc>
              <a:spcBef>
                <a:spcPts val="100"/>
              </a:spcBef>
            </a:pPr>
            <a:endParaRPr lang="it-IT" sz="2400" b="1" spc="-195" dirty="0" smtClean="0">
              <a:solidFill>
                <a:srgbClr val="00B050"/>
              </a:solidFill>
              <a:latin typeface="Trebuchet MS"/>
              <a:cs typeface="Trebuchet MS"/>
            </a:endParaRPr>
          </a:p>
          <a:p>
            <a:pPr marL="1905" algn="ctr">
              <a:lnSpc>
                <a:spcPct val="100000"/>
              </a:lnSpc>
              <a:spcBef>
                <a:spcPts val="100"/>
              </a:spcBef>
            </a:pPr>
            <a:r>
              <a:rPr lang="it-IT" sz="2400" b="1" spc="-195" dirty="0" smtClean="0">
                <a:solidFill>
                  <a:schemeClr val="tx2"/>
                </a:solidFill>
                <a:latin typeface="Trebuchet MS"/>
                <a:cs typeface="Trebuchet MS"/>
              </a:rPr>
              <a:t>Indirizzo Turistico</a:t>
            </a:r>
          </a:p>
          <a:p>
            <a:pPr marL="1905" algn="ctr">
              <a:lnSpc>
                <a:spcPct val="100000"/>
              </a:lnSpc>
              <a:spcBef>
                <a:spcPts val="100"/>
              </a:spcBef>
            </a:pPr>
            <a:endParaRPr lang="it-IT" sz="2400" b="1" spc="-195" dirty="0" smtClean="0">
              <a:solidFill>
                <a:schemeClr val="tx2"/>
              </a:solidFill>
              <a:latin typeface="Trebuchet MS"/>
              <a:cs typeface="Trebuchet MS"/>
            </a:endParaRPr>
          </a:p>
          <a:p>
            <a:pPr marL="1905" algn="ctr">
              <a:lnSpc>
                <a:spcPct val="100000"/>
              </a:lnSpc>
              <a:spcBef>
                <a:spcPts val="100"/>
              </a:spcBef>
            </a:pPr>
            <a:r>
              <a:rPr lang="it-IT" sz="2400" b="1" spc="-195" dirty="0" smtClean="0">
                <a:solidFill>
                  <a:srgbClr val="00B050"/>
                </a:solidFill>
                <a:latin typeface="Trebuchet MS"/>
                <a:cs typeface="Trebuchet MS"/>
              </a:rPr>
              <a:t>Le c</a:t>
            </a:r>
            <a:r>
              <a:rPr lang="it-IT" sz="2400" b="1" spc="-195" dirty="0" smtClean="0">
                <a:solidFill>
                  <a:srgbClr val="00B050"/>
                </a:solidFill>
                <a:latin typeface="Trebuchet MS"/>
                <a:cs typeface="Trebuchet MS"/>
              </a:rPr>
              <a:t>ompetenze green richieste dalle imprese</a:t>
            </a:r>
            <a:endParaRPr lang="it-IT" sz="2400" b="1" spc="-195" dirty="0" smtClean="0">
              <a:solidFill>
                <a:srgbClr val="00B050"/>
              </a:solidFill>
              <a:latin typeface="Trebuchet MS"/>
              <a:cs typeface="Trebuchet MS"/>
            </a:endParaRPr>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724400"/>
            <a:ext cx="1158766" cy="1158766"/>
          </a:xfrm>
          <a:prstGeom prst="rect">
            <a:avLst/>
          </a:prstGeom>
        </p:spPr>
      </p:pic>
    </p:spTree>
    <p:extLst>
      <p:ext uri="{BB962C8B-B14F-4D97-AF65-F5344CB8AC3E}">
        <p14:creationId xmlns:p14="http://schemas.microsoft.com/office/powerpoint/2010/main" val="416676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124200" y="838200"/>
            <a:ext cx="3334631" cy="923330"/>
          </a:xfrm>
          <a:prstGeom prst="rect">
            <a:avLst/>
          </a:prstGeom>
          <a:noFill/>
        </p:spPr>
        <p:txBody>
          <a:bodyPr wrap="none" lIns="91440" tIns="45720" rIns="91440" bIns="45720">
            <a:prstTxWarp prst="textChevron">
              <a:avLst/>
            </a:prstTxWarp>
            <a:spAutoFit/>
          </a:bodyPr>
          <a:lstStyle/>
          <a:p>
            <a:pPr algn="ctr"/>
            <a:r>
              <a:rPr lang="it-IT" sz="4400" b="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Animatore ambientale</a:t>
            </a:r>
            <a:endParaRPr lang="it-IT" sz="4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
        <p:nvSpPr>
          <p:cNvPr id="3" name="Rettangolo 2"/>
          <p:cNvSpPr/>
          <p:nvPr/>
        </p:nvSpPr>
        <p:spPr>
          <a:xfrm>
            <a:off x="381000" y="1905000"/>
            <a:ext cx="8458200" cy="1169551"/>
          </a:xfrm>
          <a:prstGeom prst="rect">
            <a:avLst/>
          </a:prstGeom>
        </p:spPr>
        <p:txBody>
          <a:bodyPr wrap="square">
            <a:spAutoFit/>
          </a:bodyPr>
          <a:lstStyle/>
          <a:p>
            <a:pPr algn="just"/>
            <a:r>
              <a:rPr lang="it-IT" sz="1400" dirty="0" smtClean="0">
                <a:solidFill>
                  <a:srgbClr val="212529"/>
                </a:solidFill>
                <a:latin typeface="Roboto"/>
              </a:rPr>
              <a:t>Gli animatori ambientali organizzano </a:t>
            </a:r>
            <a:r>
              <a:rPr lang="it-IT" sz="1400" dirty="0">
                <a:solidFill>
                  <a:srgbClr val="212529"/>
                </a:solidFill>
                <a:latin typeface="Roboto"/>
              </a:rPr>
              <a:t>il tempo libero e le attività escursionistiche durante i campi vacanza. Quest’offerta si rivolge generalmente ai bambini e ragazzi tra 7 e 25 anni. Gli animatori devono conoscere il territorio ed avere anche capacità educative e di gestione dei gruppi per progettare e condurre attività didattiche, educazione e formazione in ambito ambientale, svolte solitamente in collaborazione con Enti Parco, riserve naturali, eco-musei.</a:t>
            </a:r>
            <a:endParaRPr lang="it-IT" sz="1400" dirty="0"/>
          </a:p>
        </p:txBody>
      </p:sp>
      <p:sp>
        <p:nvSpPr>
          <p:cNvPr id="6" name="Rettangolo 5"/>
          <p:cNvSpPr/>
          <p:nvPr/>
        </p:nvSpPr>
        <p:spPr>
          <a:xfrm>
            <a:off x="2667000" y="3171110"/>
            <a:ext cx="4495800" cy="923330"/>
          </a:xfrm>
          <a:prstGeom prst="rect">
            <a:avLst/>
          </a:prstGeom>
          <a:noFill/>
        </p:spPr>
        <p:txBody>
          <a:bodyPr wrap="none" lIns="91440" tIns="45720" rIns="91440" bIns="45720">
            <a:prstTxWarp prst="textChevron">
              <a:avLst/>
            </a:prstTxWarp>
            <a:spAutoFit/>
          </a:bodyPr>
          <a:lstStyle/>
          <a:p>
            <a:pPr algn="ctr"/>
            <a:r>
              <a:rPr lang="it-IT" sz="3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Travel designer</a:t>
            </a:r>
          </a:p>
        </p:txBody>
      </p:sp>
      <p:sp>
        <p:nvSpPr>
          <p:cNvPr id="5" name="Rettangolo 4"/>
          <p:cNvSpPr/>
          <p:nvPr/>
        </p:nvSpPr>
        <p:spPr>
          <a:xfrm>
            <a:off x="348343" y="4191000"/>
            <a:ext cx="8458200" cy="954107"/>
          </a:xfrm>
          <a:prstGeom prst="rect">
            <a:avLst/>
          </a:prstGeom>
        </p:spPr>
        <p:txBody>
          <a:bodyPr wrap="square">
            <a:spAutoFit/>
          </a:bodyPr>
          <a:lstStyle/>
          <a:p>
            <a:r>
              <a:rPr lang="it-IT" sz="1400" dirty="0" smtClean="0">
                <a:solidFill>
                  <a:srgbClr val="212529"/>
                </a:solidFill>
                <a:latin typeface="Roboto"/>
              </a:rPr>
              <a:t>Un professionista in grado di dar vita ad un’esperienza </a:t>
            </a:r>
            <a:r>
              <a:rPr lang="it-IT" sz="1400" dirty="0">
                <a:solidFill>
                  <a:srgbClr val="212529"/>
                </a:solidFill>
                <a:latin typeface="Roboto"/>
              </a:rPr>
              <a:t>di turismo </a:t>
            </a:r>
            <a:r>
              <a:rPr lang="it-IT" sz="1400" dirty="0" smtClean="0">
                <a:solidFill>
                  <a:srgbClr val="212529"/>
                </a:solidFill>
                <a:latin typeface="Roboto"/>
              </a:rPr>
              <a:t>sostenibile. I </a:t>
            </a:r>
            <a:r>
              <a:rPr lang="it-IT" sz="1400" dirty="0" err="1" smtClean="0">
                <a:solidFill>
                  <a:srgbClr val="212529"/>
                </a:solidFill>
                <a:latin typeface="Roboto"/>
              </a:rPr>
              <a:t>travel</a:t>
            </a:r>
            <a:r>
              <a:rPr lang="it-IT" sz="1400" dirty="0" smtClean="0">
                <a:solidFill>
                  <a:srgbClr val="212529"/>
                </a:solidFill>
                <a:latin typeface="Roboto"/>
              </a:rPr>
              <a:t> </a:t>
            </a:r>
            <a:r>
              <a:rPr lang="it-IT" sz="1400" dirty="0">
                <a:solidFill>
                  <a:srgbClr val="212529"/>
                </a:solidFill>
                <a:latin typeface="Roboto"/>
              </a:rPr>
              <a:t>designer </a:t>
            </a:r>
            <a:r>
              <a:rPr lang="it-IT" sz="1400" dirty="0" smtClean="0">
                <a:solidFill>
                  <a:srgbClr val="212529"/>
                </a:solidFill>
                <a:latin typeface="Roboto"/>
              </a:rPr>
              <a:t>partono </a:t>
            </a:r>
            <a:r>
              <a:rPr lang="it-IT" sz="1400" dirty="0">
                <a:solidFill>
                  <a:srgbClr val="212529"/>
                </a:solidFill>
                <a:latin typeface="Roboto"/>
              </a:rPr>
              <a:t>da un’idea di viaggio esperienziale per costruire una tipologia di offerta unica. Si tratta di figure che s’inseriscono tra il programmatore turistico e l’agente di viaggi e curano ogni singolo aspetto comprese la fase della promozione e distribuzione del pacchetto.</a:t>
            </a:r>
            <a:endParaRPr lang="it-IT" sz="1400" dirty="0"/>
          </a:p>
        </p:txBody>
      </p:sp>
    </p:spTree>
    <p:extLst>
      <p:ext uri="{BB962C8B-B14F-4D97-AF65-F5344CB8AC3E}">
        <p14:creationId xmlns:p14="http://schemas.microsoft.com/office/powerpoint/2010/main" val="41929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2286000" y="990600"/>
            <a:ext cx="4648200" cy="990600"/>
          </a:xfrm>
          <a:prstGeom prst="rect">
            <a:avLst/>
          </a:prstGeom>
          <a:noFill/>
        </p:spPr>
        <p:txBody>
          <a:bodyPr wrap="none" lIns="91440" tIns="45720" rIns="91440" bIns="45720">
            <a:prstTxWarp prst="textChevron">
              <a:avLst/>
            </a:prstTxWarp>
            <a:spAutoFit/>
          </a:bodyPr>
          <a:lstStyle/>
          <a:p>
            <a:pPr algn="ctr"/>
            <a:r>
              <a:rPr lang="it-IT" sz="5400" b="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Guida ambientale escursionistica</a:t>
            </a:r>
            <a:endParaRPr lang="it-IT"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
        <p:nvSpPr>
          <p:cNvPr id="6" name="Rettangolo 5"/>
          <p:cNvSpPr/>
          <p:nvPr/>
        </p:nvSpPr>
        <p:spPr>
          <a:xfrm>
            <a:off x="152399" y="2146012"/>
            <a:ext cx="8763001" cy="584775"/>
          </a:xfrm>
          <a:prstGeom prst="rect">
            <a:avLst/>
          </a:prstGeom>
        </p:spPr>
        <p:txBody>
          <a:bodyPr wrap="square">
            <a:spAutoFit/>
          </a:bodyPr>
          <a:lstStyle/>
          <a:p>
            <a:pPr algn="just"/>
            <a:r>
              <a:rPr lang="it-IT" sz="1600" dirty="0" smtClean="0"/>
              <a:t>Esperto </a:t>
            </a:r>
            <a:r>
              <a:rPr lang="it-IT" sz="1600" dirty="0"/>
              <a:t>che accompagna a piedi persone o gruppi alla scoperta delle aree di interesse ambientale, illustrando gli aspetti naturalistici, ecologi e culturali di una specifica zona</a:t>
            </a:r>
          </a:p>
        </p:txBody>
      </p:sp>
      <p:sp>
        <p:nvSpPr>
          <p:cNvPr id="4" name="Rettangolo 3"/>
          <p:cNvSpPr/>
          <p:nvPr/>
        </p:nvSpPr>
        <p:spPr>
          <a:xfrm>
            <a:off x="2286000" y="2895600"/>
            <a:ext cx="4648200" cy="990600"/>
          </a:xfrm>
          <a:prstGeom prst="rect">
            <a:avLst/>
          </a:prstGeom>
          <a:noFill/>
        </p:spPr>
        <p:txBody>
          <a:bodyPr wrap="none" lIns="91440" tIns="45720" rIns="91440" bIns="45720">
            <a:prstTxWarp prst="textChevron">
              <a:avLst/>
            </a:prstTxWarp>
            <a:spAutoFit/>
          </a:bodyPr>
          <a:lstStyle/>
          <a:p>
            <a:pPr algn="ctr"/>
            <a:r>
              <a:rPr lang="it-IT"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Operatori di Ecoturismo Integrato</a:t>
            </a:r>
          </a:p>
        </p:txBody>
      </p:sp>
      <p:sp>
        <p:nvSpPr>
          <p:cNvPr id="2" name="Rettangolo 1"/>
          <p:cNvSpPr/>
          <p:nvPr/>
        </p:nvSpPr>
        <p:spPr>
          <a:xfrm>
            <a:off x="304800" y="4083670"/>
            <a:ext cx="8610600" cy="1323439"/>
          </a:xfrm>
          <a:prstGeom prst="rect">
            <a:avLst/>
          </a:prstGeom>
        </p:spPr>
        <p:txBody>
          <a:bodyPr wrap="square">
            <a:spAutoFit/>
          </a:bodyPr>
          <a:lstStyle/>
          <a:p>
            <a:pPr algn="just"/>
            <a:r>
              <a:rPr lang="it-IT" sz="1600" dirty="0" smtClean="0"/>
              <a:t>Una </a:t>
            </a:r>
            <a:r>
              <a:rPr lang="it-IT" sz="1600" dirty="0"/>
              <a:t>nuova figura professionale capace di creare, partendo dalla valorizzazione di un’eccellenza naturalistica, come boschi, sentieri o corsi d’acqua, una proposta turistica integrata, in grado cioè di fornire soluzioni multidisciplinari ai turisti amanti della natura. Una figura resasi necessaria alla luce di una domanda turistica sempre più esigente, specialmente tra coloro che pianificano le proprie vacanze o escursioni anteponendo la natura a tutto il resto. </a:t>
            </a:r>
          </a:p>
        </p:txBody>
      </p:sp>
    </p:spTree>
    <p:extLst>
      <p:ext uri="{BB962C8B-B14F-4D97-AF65-F5344CB8AC3E}">
        <p14:creationId xmlns:p14="http://schemas.microsoft.com/office/powerpoint/2010/main" val="2590735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2209800"/>
            <a:ext cx="8153400" cy="3693319"/>
          </a:xfrm>
          <a:prstGeom prst="rect">
            <a:avLst/>
          </a:prstGeom>
        </p:spPr>
        <p:txBody>
          <a:bodyPr wrap="square">
            <a:spAutoFit/>
          </a:bodyPr>
          <a:lstStyle/>
          <a:p>
            <a:r>
              <a:rPr lang="it-IT" dirty="0" smtClean="0"/>
              <a:t>Supporta </a:t>
            </a:r>
            <a:r>
              <a:rPr lang="it-IT" dirty="0"/>
              <a:t>Pubbliche Amministrazioni o imprese turistiche (singole o raggruppate in associazioni e consorzi), nello sviluppo di azioni di Green Web Marketing Territoriale finalizzate a mettere in evidenza e valorizzare offerte e proposte caratterizzate  dai principi del turismo sostenibile, responsabile e naturalistico.</a:t>
            </a:r>
          </a:p>
          <a:p>
            <a:endParaRPr lang="it-IT" dirty="0"/>
          </a:p>
          <a:p>
            <a:pPr algn="just"/>
            <a:r>
              <a:rPr lang="it-IT" dirty="0"/>
              <a:t>P</a:t>
            </a:r>
            <a:r>
              <a:rPr lang="it-IT" dirty="0" smtClean="0"/>
              <a:t>uò </a:t>
            </a:r>
            <a:r>
              <a:rPr lang="it-IT" dirty="0"/>
              <a:t>realizzare e gestire piani redazionali e campagne pubblicitarie sul web, attuando un progetto di web marketing che, mettendo al centro della comunicazione i valori ambientali del territorio, delle strutture e dell’offerta, offre occasioni di promo-commercializzazione dell’offerta turistica. Ciò avviene principalmente avvalendosi delle potenzialità offerte dai social media, ma anche attraverso il posizionamento sul web </a:t>
            </a:r>
            <a:r>
              <a:rPr lang="it-IT" dirty="0" smtClean="0"/>
              <a:t>del </a:t>
            </a:r>
            <a:r>
              <a:rPr lang="it-IT" dirty="0"/>
              <a:t>proprio territorio come destinazione eco-turistica, valorizzandone le eccellenze e le iniziative (posizionamento in </a:t>
            </a:r>
            <a:r>
              <a:rPr lang="it-IT" dirty="0" err="1"/>
              <a:t>wikypedia</a:t>
            </a:r>
            <a:r>
              <a:rPr lang="it-IT" dirty="0"/>
              <a:t>, </a:t>
            </a:r>
            <a:r>
              <a:rPr lang="it-IT" dirty="0" err="1"/>
              <a:t>tripadvisor</a:t>
            </a:r>
            <a:r>
              <a:rPr lang="it-IT" dirty="0"/>
              <a:t>, </a:t>
            </a:r>
            <a:r>
              <a:rPr lang="it-IT" dirty="0" err="1"/>
              <a:t>google</a:t>
            </a:r>
            <a:r>
              <a:rPr lang="it-IT" dirty="0"/>
              <a:t> </a:t>
            </a:r>
            <a:r>
              <a:rPr lang="it-IT" dirty="0" err="1"/>
              <a:t>earth</a:t>
            </a:r>
            <a:r>
              <a:rPr lang="it-IT" dirty="0"/>
              <a:t>, </a:t>
            </a:r>
            <a:r>
              <a:rPr lang="it-IT" dirty="0" err="1"/>
              <a:t>Picasa</a:t>
            </a:r>
            <a:r>
              <a:rPr lang="it-IT" dirty="0"/>
              <a:t>, campagne sui social network, ecc.)</a:t>
            </a:r>
          </a:p>
        </p:txBody>
      </p:sp>
      <p:sp>
        <p:nvSpPr>
          <p:cNvPr id="9" name="Rettangolo 8"/>
          <p:cNvSpPr/>
          <p:nvPr/>
        </p:nvSpPr>
        <p:spPr>
          <a:xfrm>
            <a:off x="2971800" y="990600"/>
            <a:ext cx="3458014" cy="923330"/>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prstTxWarp prst="textChevron">
              <a:avLst/>
            </a:prstTxWarp>
            <a:spAutoFit/>
          </a:bodyPr>
          <a:lstStyle/>
          <a:p>
            <a:pPr algn="ctr"/>
            <a:r>
              <a:rPr lang="it-IT" sz="54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Operatore di green marketing turistico</a:t>
            </a:r>
            <a:endParaRPr lang="it-IT" sz="5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065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2819400" y="838200"/>
            <a:ext cx="3563231" cy="9906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Competenze green</a:t>
            </a:r>
            <a:endParaRPr lang="it-IT" sz="5400" b="1" cap="none" spc="0" dirty="0">
              <a:ln>
                <a:solidFill>
                  <a:srgbClr val="00B050"/>
                </a:solidFill>
              </a:ln>
              <a:solidFill>
                <a:srgbClr val="00B050"/>
              </a:solidFill>
              <a:effectLst/>
            </a:endParaRPr>
          </a:p>
        </p:txBody>
      </p:sp>
      <p:sp>
        <p:nvSpPr>
          <p:cNvPr id="2" name="Rettangolo 1"/>
          <p:cNvSpPr/>
          <p:nvPr/>
        </p:nvSpPr>
        <p:spPr>
          <a:xfrm>
            <a:off x="3657600" y="2955398"/>
            <a:ext cx="4829616" cy="2759602"/>
          </a:xfrm>
          <a:prstGeom prst="rect">
            <a:avLst/>
          </a:prstGeom>
          <a:solidFill>
            <a:srgbClr val="FFFFCC"/>
          </a:solidFill>
        </p:spPr>
        <p:txBody>
          <a:bodyPr wrap="square">
            <a:spAutoFit/>
          </a:bodyPr>
          <a:lstStyle/>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cambiamento che sta investendo il mercato </a:t>
            </a:r>
            <a:r>
              <a:rPr lang="it-IT" dirty="0" smtClean="0">
                <a:latin typeface="Calibri" panose="020F0502020204030204" pitchFamily="34" charset="0"/>
                <a:ea typeface="Calibri" panose="020F0502020204030204" pitchFamily="34" charset="0"/>
                <a:cs typeface="Times New Roman" panose="02020603050405020304" pitchFamily="18" charset="0"/>
              </a:rPr>
              <a:t>del </a:t>
            </a:r>
            <a:r>
              <a:rPr lang="it-IT" dirty="0">
                <a:latin typeface="Calibri" panose="020F0502020204030204" pitchFamily="34" charset="0"/>
                <a:ea typeface="Calibri" panose="020F0502020204030204" pitchFamily="34" charset="0"/>
                <a:cs typeface="Times New Roman" panose="02020603050405020304" pitchFamily="18" charset="0"/>
              </a:rPr>
              <a:t>lavoro non riguarda </a:t>
            </a:r>
            <a:r>
              <a:rPr lang="it-IT" dirty="0" smtClean="0">
                <a:latin typeface="Calibri" panose="020F0502020204030204" pitchFamily="34" charset="0"/>
                <a:ea typeface="Calibri" panose="020F0502020204030204" pitchFamily="34" charset="0"/>
                <a:cs typeface="Times New Roman" panose="02020603050405020304" pitchFamily="18" charset="0"/>
              </a:rPr>
              <a:t>solo </a:t>
            </a:r>
            <a:r>
              <a:rPr lang="it-IT" dirty="0">
                <a:latin typeface="Calibri" panose="020F0502020204030204" pitchFamily="34" charset="0"/>
                <a:ea typeface="Calibri" panose="020F0502020204030204" pitchFamily="34" charset="0"/>
                <a:cs typeface="Times New Roman" panose="02020603050405020304" pitchFamily="18" charset="0"/>
              </a:rPr>
              <a:t>la creazione o attivazione di nuovi Green Jobs, ma anche la </a:t>
            </a:r>
            <a:r>
              <a:rPr lang="it-IT" b="1" dirty="0">
                <a:latin typeface="Calibri" panose="020F0502020204030204" pitchFamily="34" charset="0"/>
                <a:ea typeface="Calibri" panose="020F0502020204030204" pitchFamily="34" charset="0"/>
                <a:cs typeface="Times New Roman" panose="02020603050405020304" pitchFamily="18" charset="0"/>
              </a:rPr>
              <a:t>richiesta</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di</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smtClean="0">
                <a:latin typeface="Calibri" panose="020F0502020204030204" pitchFamily="34" charset="0"/>
                <a:ea typeface="Calibri" panose="020F0502020204030204" pitchFamily="34" charset="0"/>
                <a:cs typeface="Times New Roman" panose="02020603050405020304" pitchFamily="18" charset="0"/>
              </a:rPr>
              <a:t>nuove abilità </a:t>
            </a:r>
            <a:r>
              <a:rPr lang="it-IT" b="1" dirty="0">
                <a:latin typeface="Calibri" panose="020F0502020204030204" pitchFamily="34" charset="0"/>
                <a:ea typeface="Calibri" panose="020F0502020204030204" pitchFamily="34" charset="0"/>
                <a:cs typeface="Times New Roman" panose="02020603050405020304" pitchFamily="18" charset="0"/>
              </a:rPr>
              <a:t>che interessano tutte le figure professionali</a:t>
            </a:r>
            <a:r>
              <a:rPr lang="it-IT" dirty="0">
                <a:latin typeface="Calibri" panose="020F0502020204030204" pitchFamily="34" charset="0"/>
                <a:ea typeface="Calibri" panose="020F0502020204030204" pitchFamily="34" charset="0"/>
                <a:cs typeface="Times New Roman" panose="02020603050405020304" pitchFamily="18" charset="0"/>
              </a:rPr>
              <a:t>, alle quali viene chiesto un ampliamento delle competenze, modificando le abitudini, le routine di lavoro ma anche i comportamenti individuali in seno agli stessi processi produttivi</a:t>
            </a:r>
            <a:r>
              <a:rPr lang="it-IT" dirty="0" smtClean="0">
                <a:latin typeface="Calibri" panose="020F0502020204030204" pitchFamily="34" charset="0"/>
                <a:ea typeface="Calibri" panose="020F0502020204030204" pitchFamily="34" charset="0"/>
                <a:cs typeface="Times New Roman" panose="02020603050405020304" pitchFamily="18" charset="0"/>
              </a:rPr>
              <a: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381000" y="3154099"/>
            <a:ext cx="2913092" cy="2362200"/>
          </a:xfrm>
          <a:prstGeom prst="rect">
            <a:avLst/>
          </a:prstGeom>
        </p:spPr>
      </p:pic>
      <p:sp>
        <p:nvSpPr>
          <p:cNvPr id="5" name="Rettangolo 4"/>
          <p:cNvSpPr/>
          <p:nvPr/>
        </p:nvSpPr>
        <p:spPr>
          <a:xfrm>
            <a:off x="2514600" y="2015153"/>
            <a:ext cx="4572000" cy="646331"/>
          </a:xfrm>
          <a:prstGeom prst="rect">
            <a:avLst/>
          </a:prstGeom>
        </p:spPr>
        <p:txBody>
          <a:bodyPr>
            <a:spAutoFit/>
          </a:bodyPr>
          <a:lstStyle/>
          <a:p>
            <a:pPr algn="ctr"/>
            <a:r>
              <a:rPr lang="it-IT" b="1" dirty="0" smtClean="0">
                <a:solidFill>
                  <a:srgbClr val="00B050"/>
                </a:solidFill>
              </a:rPr>
              <a:t>Attitudine </a:t>
            </a:r>
            <a:r>
              <a:rPr lang="it-IT" b="1" dirty="0">
                <a:solidFill>
                  <a:srgbClr val="00B050"/>
                </a:solidFill>
              </a:rPr>
              <a:t>al risparmio energetico e sensibilità alla riduzione dell’impatto ambientale </a:t>
            </a:r>
          </a:p>
        </p:txBody>
      </p:sp>
    </p:spTree>
    <p:extLst>
      <p:ext uri="{BB962C8B-B14F-4D97-AF65-F5344CB8AC3E}">
        <p14:creationId xmlns:p14="http://schemas.microsoft.com/office/powerpoint/2010/main" val="4260159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4400"/>
            <a:ext cx="3258431" cy="7620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smtClean="0">
                <a:ln>
                  <a:solidFill>
                    <a:srgbClr val="00B050"/>
                  </a:solidFill>
                </a:ln>
                <a:solidFill>
                  <a:srgbClr val="00B050"/>
                </a:solidFill>
                <a:effectLst/>
              </a:rPr>
              <a:t>Competenze green</a:t>
            </a:r>
            <a:endParaRPr lang="it-IT" sz="4000" b="1" cap="none" spc="0" dirty="0">
              <a:ln>
                <a:solidFill>
                  <a:srgbClr val="00B050"/>
                </a:solidFill>
              </a:ln>
              <a:solidFill>
                <a:srgbClr val="00B050"/>
              </a:solidFill>
              <a:effectLst/>
            </a:endParaRPr>
          </a:p>
        </p:txBody>
      </p:sp>
      <p:sp>
        <p:nvSpPr>
          <p:cNvPr id="6" name="CasellaDiTesto 5"/>
          <p:cNvSpPr txBox="1"/>
          <p:nvPr/>
        </p:nvSpPr>
        <p:spPr>
          <a:xfrm>
            <a:off x="76200" y="3124200"/>
            <a:ext cx="2604006" cy="1200329"/>
          </a:xfrm>
          <a:prstGeom prst="rect">
            <a:avLst/>
          </a:prstGeom>
          <a:solidFill>
            <a:srgbClr val="FFFFCC"/>
          </a:solidFill>
        </p:spPr>
        <p:txBody>
          <a:bodyPr wrap="square" rtlCol="0">
            <a:spAutoFit/>
          </a:bodyPr>
          <a:lstStyle/>
          <a:p>
            <a:pPr algn="ctr"/>
            <a:r>
              <a:rPr lang="it-IT" b="1" dirty="0" smtClean="0"/>
              <a:t>Competenze green richieste per livello di istruzione nel 2020</a:t>
            </a:r>
          </a:p>
          <a:p>
            <a:pPr algn="ctr"/>
            <a:r>
              <a:rPr lang="it-IT" dirty="0" smtClean="0"/>
              <a:t>(% sul totale entrate)</a:t>
            </a:r>
            <a:endParaRPr lang="it-IT" dirty="0"/>
          </a:p>
        </p:txBody>
      </p:sp>
      <p:pic>
        <p:nvPicPr>
          <p:cNvPr id="2" name="Immagine 1"/>
          <p:cNvPicPr>
            <a:picLocks noChangeAspect="1"/>
          </p:cNvPicPr>
          <p:nvPr/>
        </p:nvPicPr>
        <p:blipFill rotWithShape="1">
          <a:blip r:embed="rId2"/>
          <a:srcRect t="7273"/>
          <a:stretch/>
        </p:blipFill>
        <p:spPr>
          <a:xfrm>
            <a:off x="2819400" y="2133600"/>
            <a:ext cx="5943600" cy="3886200"/>
          </a:xfrm>
          <a:prstGeom prst="rect">
            <a:avLst/>
          </a:prstGeom>
        </p:spPr>
      </p:pic>
    </p:spTree>
    <p:extLst>
      <p:ext uri="{BB962C8B-B14F-4D97-AF65-F5344CB8AC3E}">
        <p14:creationId xmlns:p14="http://schemas.microsoft.com/office/powerpoint/2010/main" val="175874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 y="1143000"/>
            <a:ext cx="3563231" cy="9906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Competenze green</a:t>
            </a:r>
            <a:endParaRPr lang="it-IT" sz="5400" b="1" cap="none" spc="0" dirty="0">
              <a:ln>
                <a:solidFill>
                  <a:srgbClr val="00B050"/>
                </a:solidFill>
              </a:ln>
              <a:solidFill>
                <a:srgbClr val="00B050"/>
              </a:solidFill>
              <a:effectLst/>
            </a:endParaRPr>
          </a:p>
        </p:txBody>
      </p:sp>
      <p:pic>
        <p:nvPicPr>
          <p:cNvPr id="3" name="Immagine 2"/>
          <p:cNvPicPr>
            <a:picLocks noChangeAspect="1"/>
          </p:cNvPicPr>
          <p:nvPr/>
        </p:nvPicPr>
        <p:blipFill rotWithShape="1">
          <a:blip r:embed="rId2"/>
          <a:srcRect t="6452"/>
          <a:stretch/>
        </p:blipFill>
        <p:spPr>
          <a:xfrm>
            <a:off x="4087666" y="1371600"/>
            <a:ext cx="5047369" cy="4648200"/>
          </a:xfrm>
          <a:prstGeom prst="rect">
            <a:avLst/>
          </a:prstGeom>
        </p:spPr>
      </p:pic>
      <p:sp>
        <p:nvSpPr>
          <p:cNvPr id="4" name="CasellaDiTesto 3"/>
          <p:cNvSpPr txBox="1"/>
          <p:nvPr/>
        </p:nvSpPr>
        <p:spPr>
          <a:xfrm>
            <a:off x="152400" y="2971800"/>
            <a:ext cx="3868031" cy="1754326"/>
          </a:xfrm>
          <a:prstGeom prst="rect">
            <a:avLst/>
          </a:prstGeom>
          <a:solidFill>
            <a:srgbClr val="FFFFCC"/>
          </a:solidFill>
        </p:spPr>
        <p:txBody>
          <a:bodyPr wrap="square" rtlCol="0">
            <a:spAutoFit/>
          </a:bodyPr>
          <a:lstStyle/>
          <a:p>
            <a:pPr algn="ctr"/>
            <a:r>
              <a:rPr lang="it-IT" dirty="0" smtClean="0"/>
              <a:t>Principali figure professionali *</a:t>
            </a:r>
          </a:p>
          <a:p>
            <a:pPr algn="ctr"/>
            <a:r>
              <a:rPr lang="it-IT" dirty="0" smtClean="0"/>
              <a:t>per grande gruppo</a:t>
            </a:r>
            <a:r>
              <a:rPr lang="it-IT" dirty="0"/>
              <a:t> </a:t>
            </a:r>
            <a:r>
              <a:rPr lang="it-IT" dirty="0" smtClean="0"/>
              <a:t>e per quota </a:t>
            </a:r>
            <a:r>
              <a:rPr lang="it-IT" b="1" dirty="0" smtClean="0"/>
              <a:t>% di richiesta dell’attitudine al risparmio energetico e sensibilità alla riduzione dell’impatto ambientale con grado elevato di importanza </a:t>
            </a:r>
            <a:r>
              <a:rPr lang="it-IT" dirty="0" smtClean="0"/>
              <a:t>nel 2020</a:t>
            </a:r>
            <a:endParaRPr lang="it-IT" dirty="0"/>
          </a:p>
        </p:txBody>
      </p:sp>
    </p:spTree>
    <p:extLst>
      <p:ext uri="{BB962C8B-B14F-4D97-AF65-F5344CB8AC3E}">
        <p14:creationId xmlns:p14="http://schemas.microsoft.com/office/powerpoint/2010/main" val="2032417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4400"/>
            <a:ext cx="3258431" cy="7620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smtClean="0">
                <a:ln>
                  <a:solidFill>
                    <a:srgbClr val="00B050"/>
                  </a:solidFill>
                </a:ln>
                <a:solidFill>
                  <a:srgbClr val="00B050"/>
                </a:solidFill>
                <a:effectLst/>
              </a:rPr>
              <a:t>Competenze green</a:t>
            </a:r>
            <a:endParaRPr lang="it-IT" sz="4000" b="1" cap="none" spc="0" dirty="0">
              <a:ln>
                <a:solidFill>
                  <a:srgbClr val="00B050"/>
                </a:solidFill>
              </a:ln>
              <a:solidFill>
                <a:srgbClr val="00B050"/>
              </a:solidFill>
              <a:effectLst/>
            </a:endParaRPr>
          </a:p>
        </p:txBody>
      </p:sp>
      <p:pic>
        <p:nvPicPr>
          <p:cNvPr id="2" name="Immagine 1"/>
          <p:cNvPicPr>
            <a:picLocks noChangeAspect="1"/>
          </p:cNvPicPr>
          <p:nvPr/>
        </p:nvPicPr>
        <p:blipFill rotWithShape="1">
          <a:blip r:embed="rId2"/>
          <a:srcRect t="9152"/>
          <a:stretch/>
        </p:blipFill>
        <p:spPr>
          <a:xfrm>
            <a:off x="0" y="1752600"/>
            <a:ext cx="5867400" cy="4267200"/>
          </a:xfrm>
          <a:prstGeom prst="rect">
            <a:avLst/>
          </a:prstGeom>
        </p:spPr>
      </p:pic>
      <p:sp>
        <p:nvSpPr>
          <p:cNvPr id="6" name="CasellaDiTesto 5"/>
          <p:cNvSpPr txBox="1"/>
          <p:nvPr/>
        </p:nvSpPr>
        <p:spPr>
          <a:xfrm>
            <a:off x="5791200" y="2816601"/>
            <a:ext cx="3258431" cy="2308324"/>
          </a:xfrm>
          <a:prstGeom prst="rect">
            <a:avLst/>
          </a:prstGeom>
          <a:solidFill>
            <a:srgbClr val="FFFFCC"/>
          </a:solidFill>
        </p:spPr>
        <p:txBody>
          <a:bodyPr wrap="square" rtlCol="0">
            <a:spAutoFit/>
          </a:bodyPr>
          <a:lstStyle/>
          <a:p>
            <a:pPr algn="ctr"/>
            <a:r>
              <a:rPr lang="it-IT" dirty="0" smtClean="0"/>
              <a:t>Le </a:t>
            </a:r>
            <a:r>
              <a:rPr lang="it-IT" b="1" dirty="0" smtClean="0"/>
              <a:t>prime 10 professioni </a:t>
            </a:r>
            <a:r>
              <a:rPr lang="it-IT" dirty="0" smtClean="0"/>
              <a:t>per quota % di attitudine al risparmio energetico e sensibilità alla riduzione dell’impatto ambientale richiesta con grado elevato di importanza nel 2020</a:t>
            </a:r>
          </a:p>
          <a:p>
            <a:pPr algn="ctr"/>
            <a:r>
              <a:rPr lang="it-IT" dirty="0" smtClean="0"/>
              <a:t>(% sul totale delle entrate della figura)</a:t>
            </a:r>
            <a:endParaRPr lang="it-IT" dirty="0"/>
          </a:p>
        </p:txBody>
      </p:sp>
    </p:spTree>
    <p:extLst>
      <p:ext uri="{BB962C8B-B14F-4D97-AF65-F5344CB8AC3E}">
        <p14:creationId xmlns:p14="http://schemas.microsoft.com/office/powerpoint/2010/main" val="4143995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4400"/>
            <a:ext cx="3258431" cy="7620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smtClean="0">
                <a:ln>
                  <a:solidFill>
                    <a:srgbClr val="00B050"/>
                  </a:solidFill>
                </a:ln>
                <a:solidFill>
                  <a:srgbClr val="00B050"/>
                </a:solidFill>
                <a:effectLst/>
              </a:rPr>
              <a:t>Competenze green</a:t>
            </a:r>
            <a:endParaRPr lang="it-IT" sz="4000" b="1" cap="none" spc="0" dirty="0">
              <a:ln>
                <a:solidFill>
                  <a:srgbClr val="00B050"/>
                </a:solidFill>
              </a:ln>
              <a:solidFill>
                <a:srgbClr val="00B050"/>
              </a:solidFill>
              <a:effectLst/>
            </a:endParaRPr>
          </a:p>
        </p:txBody>
      </p:sp>
      <p:sp>
        <p:nvSpPr>
          <p:cNvPr id="6" name="CasellaDiTesto 5"/>
          <p:cNvSpPr txBox="1"/>
          <p:nvPr/>
        </p:nvSpPr>
        <p:spPr>
          <a:xfrm>
            <a:off x="76200" y="2209800"/>
            <a:ext cx="3258431" cy="3139321"/>
          </a:xfrm>
          <a:prstGeom prst="rect">
            <a:avLst/>
          </a:prstGeom>
          <a:solidFill>
            <a:srgbClr val="FFFFCC"/>
          </a:solidFill>
        </p:spPr>
        <p:txBody>
          <a:bodyPr wrap="square" rtlCol="0">
            <a:spAutoFit/>
          </a:bodyPr>
          <a:lstStyle/>
          <a:p>
            <a:pPr algn="ctr"/>
            <a:r>
              <a:rPr lang="it-IT" b="1" dirty="0" smtClean="0"/>
              <a:t>Le 10 professioni di più difficile reperimento </a:t>
            </a:r>
            <a:r>
              <a:rPr lang="it-IT" dirty="0" smtClean="0"/>
              <a:t>quando l’attitudine al risparmio energetico e la sensibilità alla riduzione dell’impatto ambientale sono maggiormente richieste con grado elevato di importanza nel 2020</a:t>
            </a:r>
          </a:p>
          <a:p>
            <a:pPr algn="ctr"/>
            <a:r>
              <a:rPr lang="it-IT" dirty="0" smtClean="0"/>
              <a:t>(% sul totale delle entrate per cui è richiesto elevato grado di importanza)</a:t>
            </a:r>
            <a:endParaRPr lang="it-IT" dirty="0"/>
          </a:p>
        </p:txBody>
      </p:sp>
      <p:pic>
        <p:nvPicPr>
          <p:cNvPr id="3" name="Immagine 2"/>
          <p:cNvPicPr>
            <a:picLocks noChangeAspect="1"/>
          </p:cNvPicPr>
          <p:nvPr/>
        </p:nvPicPr>
        <p:blipFill rotWithShape="1">
          <a:blip r:embed="rId2"/>
          <a:srcRect t="13928"/>
          <a:stretch/>
        </p:blipFill>
        <p:spPr>
          <a:xfrm>
            <a:off x="3334631" y="1828800"/>
            <a:ext cx="5656969" cy="4224161"/>
          </a:xfrm>
          <a:prstGeom prst="rect">
            <a:avLst/>
          </a:prstGeom>
        </p:spPr>
      </p:pic>
    </p:spTree>
    <p:extLst>
      <p:ext uri="{BB962C8B-B14F-4D97-AF65-F5344CB8AC3E}">
        <p14:creationId xmlns:p14="http://schemas.microsoft.com/office/powerpoint/2010/main" val="248103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p:nvPr/>
        </p:nvSpPr>
        <p:spPr>
          <a:xfrm>
            <a:off x="5081586" y="3295644"/>
            <a:ext cx="3202495" cy="948978"/>
          </a:xfrm>
          <a:prstGeom prst="rect">
            <a:avLst/>
          </a:prstGeom>
          <a:solidFill>
            <a:srgbClr val="FFFFCC"/>
          </a:solidFill>
        </p:spPr>
        <p:txBody>
          <a:bodyPr vert="horz" wrap="square" lIns="0" tIns="12700" rIns="0" bIns="0" rtlCol="0">
            <a:spAutoFit/>
          </a:bodyPr>
          <a:lstStyle/>
          <a:p>
            <a:pPr marL="1905" algn="ctr">
              <a:lnSpc>
                <a:spcPct val="100000"/>
              </a:lnSpc>
              <a:spcBef>
                <a:spcPts val="100"/>
              </a:spcBef>
            </a:pPr>
            <a:r>
              <a:rPr lang="it-IT" sz="2000" b="1" spc="-195" dirty="0" smtClean="0">
                <a:solidFill>
                  <a:schemeClr val="tx2"/>
                </a:solidFill>
                <a:latin typeface="Trebuchet MS"/>
                <a:cs typeface="Trebuchet MS"/>
              </a:rPr>
              <a:t>Domanda 2020 </a:t>
            </a:r>
          </a:p>
          <a:p>
            <a:pPr marL="1905" algn="ctr">
              <a:lnSpc>
                <a:spcPct val="100000"/>
              </a:lnSpc>
              <a:spcBef>
                <a:spcPts val="100"/>
              </a:spcBef>
            </a:pPr>
            <a:r>
              <a:rPr lang="it-IT" sz="2000" b="1" spc="-195" dirty="0" smtClean="0">
                <a:solidFill>
                  <a:schemeClr val="tx2"/>
                </a:solidFill>
                <a:latin typeface="Trebuchet MS"/>
                <a:cs typeface="Trebuchet MS"/>
              </a:rPr>
              <a:t>di </a:t>
            </a:r>
            <a:r>
              <a:rPr lang="it-IT" sz="2000" b="1" spc="-195" dirty="0" smtClean="0">
                <a:solidFill>
                  <a:srgbClr val="00B050"/>
                </a:solidFill>
                <a:latin typeface="Trebuchet MS"/>
                <a:cs typeface="Trebuchet MS"/>
              </a:rPr>
              <a:t>green </a:t>
            </a:r>
            <a:r>
              <a:rPr lang="it-IT" sz="2000" b="1" spc="-195" dirty="0" err="1" smtClean="0">
                <a:solidFill>
                  <a:srgbClr val="00B050"/>
                </a:solidFill>
                <a:latin typeface="Trebuchet MS"/>
                <a:cs typeface="Trebuchet MS"/>
              </a:rPr>
              <a:t>jobs</a:t>
            </a:r>
            <a:r>
              <a:rPr lang="it-IT" sz="2000" b="1" spc="-195" dirty="0" smtClean="0">
                <a:solidFill>
                  <a:srgbClr val="00B050"/>
                </a:solidFill>
                <a:latin typeface="Trebuchet MS"/>
                <a:cs typeface="Trebuchet MS"/>
              </a:rPr>
              <a:t> </a:t>
            </a:r>
            <a:r>
              <a:rPr lang="it-IT" sz="2000" b="1" spc="-195" dirty="0" smtClean="0">
                <a:solidFill>
                  <a:schemeClr val="tx2"/>
                </a:solidFill>
                <a:latin typeface="Trebuchet MS"/>
                <a:cs typeface="Trebuchet MS"/>
              </a:rPr>
              <a:t>e </a:t>
            </a:r>
            <a:r>
              <a:rPr lang="it-IT" sz="2000" b="1" spc="-195" dirty="0" smtClean="0">
                <a:solidFill>
                  <a:srgbClr val="00B050"/>
                </a:solidFill>
                <a:latin typeface="Trebuchet MS"/>
                <a:cs typeface="Trebuchet MS"/>
              </a:rPr>
              <a:t>competenze green </a:t>
            </a:r>
            <a:r>
              <a:rPr lang="it-IT" sz="2000" b="1" spc="-195" dirty="0" smtClean="0">
                <a:solidFill>
                  <a:schemeClr val="tx2"/>
                </a:solidFill>
                <a:latin typeface="Trebuchet MS"/>
                <a:cs typeface="Trebuchet MS"/>
              </a:rPr>
              <a:t>nelle imprese</a:t>
            </a:r>
          </a:p>
        </p:txBody>
      </p:sp>
      <p:pic>
        <p:nvPicPr>
          <p:cNvPr id="2" name="Immagine 1">
            <a:hlinkClick r:id="rId2"/>
          </p:cNvPr>
          <p:cNvPicPr>
            <a:picLocks noChangeAspect="1"/>
          </p:cNvPicPr>
          <p:nvPr/>
        </p:nvPicPr>
        <p:blipFill>
          <a:blip r:embed="rId3"/>
          <a:stretch>
            <a:fillRect/>
          </a:stretch>
        </p:blipFill>
        <p:spPr>
          <a:xfrm>
            <a:off x="1034693" y="2600979"/>
            <a:ext cx="2084167" cy="2939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asellaDiTesto 3"/>
          <p:cNvSpPr txBox="1"/>
          <p:nvPr/>
        </p:nvSpPr>
        <p:spPr>
          <a:xfrm>
            <a:off x="5466450" y="5161818"/>
            <a:ext cx="2817631" cy="369332"/>
          </a:xfrm>
          <a:prstGeom prst="rect">
            <a:avLst/>
          </a:prstGeom>
          <a:noFill/>
        </p:spPr>
        <p:txBody>
          <a:bodyPr wrap="none" rtlCol="0">
            <a:spAutoFit/>
          </a:bodyPr>
          <a:lstStyle/>
          <a:p>
            <a:r>
              <a:rPr lang="it-IT" b="1" dirty="0" smtClean="0">
                <a:hlinkClick r:id="rId2"/>
              </a:rPr>
              <a:t>Link</a:t>
            </a:r>
            <a:r>
              <a:rPr lang="it-IT" b="1" dirty="0" smtClean="0"/>
              <a:t> </a:t>
            </a:r>
            <a:r>
              <a:rPr lang="it-IT" u="sng" dirty="0">
                <a:hlinkClick r:id="rId2"/>
              </a:rPr>
              <a:t>https://bit.ly/3gsBvKM</a:t>
            </a:r>
            <a:r>
              <a:rPr lang="it-IT" b="1" dirty="0" smtClean="0"/>
              <a:t> </a:t>
            </a:r>
            <a:endParaRPr lang="it-IT" b="1" dirty="0"/>
          </a:p>
        </p:txBody>
      </p:sp>
      <p:pic>
        <p:nvPicPr>
          <p:cNvPr id="5" name="Immagine 4"/>
          <p:cNvPicPr>
            <a:picLocks noChangeAspect="1"/>
          </p:cNvPicPr>
          <p:nvPr/>
        </p:nvPicPr>
        <p:blipFill>
          <a:blip r:embed="rId4"/>
          <a:stretch>
            <a:fillRect/>
          </a:stretch>
        </p:blipFill>
        <p:spPr>
          <a:xfrm>
            <a:off x="1834242" y="970686"/>
            <a:ext cx="5578757" cy="1407762"/>
          </a:xfrm>
          <a:prstGeom prst="rect">
            <a:avLst/>
          </a:prstGeom>
        </p:spPr>
      </p:pic>
      <p:sp>
        <p:nvSpPr>
          <p:cNvPr id="7" name="Ovale 6"/>
          <p:cNvSpPr/>
          <p:nvPr/>
        </p:nvSpPr>
        <p:spPr>
          <a:xfrm>
            <a:off x="4038601" y="1888718"/>
            <a:ext cx="554764" cy="3972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flipH="1">
            <a:off x="3352800" y="2285999"/>
            <a:ext cx="963184" cy="138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4" idx="1"/>
          </p:cNvCxnSpPr>
          <p:nvPr/>
        </p:nvCxnSpPr>
        <p:spPr>
          <a:xfrm flipH="1" flipV="1">
            <a:off x="3457126" y="4702052"/>
            <a:ext cx="2009324" cy="644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366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52810" y="4805174"/>
            <a:ext cx="6858000" cy="553998"/>
          </a:xfrm>
        </p:spPr>
        <p:txBody>
          <a:bodyPr/>
          <a:lstStyle/>
          <a:p>
            <a:r>
              <a:rPr lang="it-IT" sz="1800" dirty="0" smtClean="0">
                <a:solidFill>
                  <a:schemeClr val="tx2"/>
                </a:solidFill>
              </a:rPr>
              <a:t>Antonini Raffaella</a:t>
            </a:r>
          </a:p>
          <a:p>
            <a:r>
              <a:rPr lang="it-IT" sz="1800" dirty="0" smtClean="0">
                <a:solidFill>
                  <a:schemeClr val="tx2"/>
                </a:solidFill>
              </a:rPr>
              <a:t>orientamento@lg.camcom.it</a:t>
            </a:r>
          </a:p>
        </p:txBody>
      </p:sp>
      <p:sp>
        <p:nvSpPr>
          <p:cNvPr id="6" name="Rettangolo 5"/>
          <p:cNvSpPr/>
          <p:nvPr/>
        </p:nvSpPr>
        <p:spPr>
          <a:xfrm>
            <a:off x="452710" y="4270148"/>
            <a:ext cx="8458200" cy="341632"/>
          </a:xfrm>
          <a:prstGeom prst="rect">
            <a:avLst/>
          </a:prstGeom>
        </p:spPr>
        <p:txBody>
          <a:bodyPr wrap="square">
            <a:spAutoFit/>
          </a:bodyPr>
          <a:lstStyle/>
          <a:p>
            <a:pPr lvl="0" algn="ctr" defTabSz="1778000">
              <a:lnSpc>
                <a:spcPct val="90000"/>
              </a:lnSpc>
              <a:spcAft>
                <a:spcPct val="35000"/>
              </a:spcAft>
              <a:defRPr/>
            </a:pPr>
            <a:r>
              <a:rPr lang="it-IT" b="1" i="1" dirty="0" smtClean="0">
                <a:solidFill>
                  <a:srgbClr val="C00000"/>
                </a:solidFill>
                <a:latin typeface="Calibri" panose="020F0502020204030204" pitchFamily="34" charset="0"/>
                <a:ea typeface="Tahoma" pitchFamily="34" charset="0"/>
                <a:cs typeface="Tahoma" pitchFamily="34" charset="0"/>
              </a:rPr>
              <a:t>Grazie per l’attenzione</a:t>
            </a:r>
            <a:endParaRPr lang="it-IT" b="1" dirty="0">
              <a:solidFill>
                <a:srgbClr val="808080">
                  <a:lumMod val="25000"/>
                </a:srgbClr>
              </a:solidFill>
              <a:latin typeface="Calibri" panose="020F0502020204030204" pitchFamily="34" charset="0"/>
              <a:ea typeface="Tahoma" pitchFamily="34" charset="0"/>
              <a:cs typeface="Tahoma" pitchFamily="34" charset="0"/>
            </a:endParaRPr>
          </a:p>
        </p:txBody>
      </p:sp>
      <p:pic>
        <p:nvPicPr>
          <p:cNvPr id="8" name="Immagine 7"/>
          <p:cNvPicPr>
            <a:picLocks noChangeAspect="1"/>
          </p:cNvPicPr>
          <p:nvPr/>
        </p:nvPicPr>
        <p:blipFill>
          <a:blip r:embed="rId2"/>
          <a:stretch>
            <a:fillRect/>
          </a:stretch>
        </p:blipFill>
        <p:spPr>
          <a:xfrm>
            <a:off x="3074862" y="1719404"/>
            <a:ext cx="2848051" cy="1342284"/>
          </a:xfrm>
          <a:prstGeom prst="rect">
            <a:avLst/>
          </a:prstGeom>
        </p:spPr>
      </p:pic>
      <p:pic>
        <p:nvPicPr>
          <p:cNvPr id="9" name="Picture 2" descr="C:\Users\casagrande\Desktop\ue-fse-investiam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17" y="1112244"/>
            <a:ext cx="1529579" cy="365637"/>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4"/>
          <a:stretch>
            <a:fillRect/>
          </a:stretch>
        </p:blipFill>
        <p:spPr>
          <a:xfrm>
            <a:off x="4038600" y="1124339"/>
            <a:ext cx="920576" cy="377985"/>
          </a:xfrm>
          <a:prstGeom prst="rect">
            <a:avLst/>
          </a:prstGeom>
        </p:spPr>
      </p:pic>
      <p:pic>
        <p:nvPicPr>
          <p:cNvPr id="11" name="Immagine 10"/>
          <p:cNvPicPr>
            <a:picLocks noChangeAspect="1"/>
          </p:cNvPicPr>
          <p:nvPr/>
        </p:nvPicPr>
        <p:blipFill>
          <a:blip r:embed="rId5"/>
          <a:stretch>
            <a:fillRect/>
          </a:stretch>
        </p:blipFill>
        <p:spPr>
          <a:xfrm>
            <a:off x="6519776" y="1099896"/>
            <a:ext cx="1005927" cy="377985"/>
          </a:xfrm>
          <a:prstGeom prst="rect">
            <a:avLst/>
          </a:prstGeom>
        </p:spPr>
      </p:pic>
      <p:sp>
        <p:nvSpPr>
          <p:cNvPr id="12" name="Rettangolo 11"/>
          <p:cNvSpPr/>
          <p:nvPr/>
        </p:nvSpPr>
        <p:spPr>
          <a:xfrm>
            <a:off x="2340880" y="3245757"/>
            <a:ext cx="4681859" cy="830997"/>
          </a:xfrm>
          <a:prstGeom prst="rect">
            <a:avLst/>
          </a:prstGeom>
        </p:spPr>
        <p:txBody>
          <a:bodyPr wrap="none">
            <a:spAutoFit/>
          </a:bodyPr>
          <a:lstStyle/>
          <a:p>
            <a:r>
              <a:rPr lang="it-IT" sz="2400" b="1" dirty="0">
                <a:hlinkClick r:id="rId6"/>
              </a:rPr>
              <a:t>https://excelsior.unioncamere.net</a:t>
            </a:r>
            <a:r>
              <a:rPr lang="it-IT" sz="2400" b="1" dirty="0" smtClean="0">
                <a:hlinkClick r:id="rId6"/>
              </a:rPr>
              <a:t>/</a:t>
            </a:r>
            <a:endParaRPr lang="it-IT" sz="2400" b="1" dirty="0" smtClean="0"/>
          </a:p>
          <a:p>
            <a:endParaRPr lang="it-IT" sz="2400" b="1" dirty="0"/>
          </a:p>
        </p:txBody>
      </p:sp>
    </p:spTree>
    <p:extLst>
      <p:ext uri="{BB962C8B-B14F-4D97-AF65-F5344CB8AC3E}">
        <p14:creationId xmlns:p14="http://schemas.microsoft.com/office/powerpoint/2010/main" val="3147267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52810" y="4366180"/>
            <a:ext cx="6858000" cy="1107996"/>
          </a:xfrm>
        </p:spPr>
        <p:txBody>
          <a:bodyPr/>
          <a:lstStyle/>
          <a:p>
            <a:r>
              <a:rPr lang="it-IT" sz="1800" dirty="0">
                <a:solidFill>
                  <a:schemeClr val="tx2"/>
                </a:solidFill>
              </a:rPr>
              <a:t>A vent’anni dalla </a:t>
            </a:r>
            <a:r>
              <a:rPr lang="it-IT" sz="1800" dirty="0" smtClean="0">
                <a:solidFill>
                  <a:schemeClr val="tx2"/>
                </a:solidFill>
              </a:rPr>
              <a:t>nascita </a:t>
            </a:r>
            <a:r>
              <a:rPr lang="it-IT" sz="1800" dirty="0">
                <a:solidFill>
                  <a:schemeClr val="tx2"/>
                </a:solidFill>
              </a:rPr>
              <a:t>il Sistema informativo Excelsior si conferma una delle fonti più utilizzate per</a:t>
            </a:r>
          </a:p>
          <a:p>
            <a:r>
              <a:rPr lang="it-IT" sz="1800" dirty="0">
                <a:solidFill>
                  <a:schemeClr val="tx2"/>
                </a:solidFill>
              </a:rPr>
              <a:t>seguire le dinamiche quali-quantitative della domanda di lavoro. </a:t>
            </a:r>
          </a:p>
        </p:txBody>
      </p:sp>
      <p:sp>
        <p:nvSpPr>
          <p:cNvPr id="6" name="Rettangolo 5"/>
          <p:cNvSpPr/>
          <p:nvPr/>
        </p:nvSpPr>
        <p:spPr>
          <a:xfrm>
            <a:off x="452710" y="3245344"/>
            <a:ext cx="8458200" cy="1186479"/>
          </a:xfrm>
          <a:prstGeom prst="rect">
            <a:avLst/>
          </a:prstGeom>
        </p:spPr>
        <p:txBody>
          <a:bodyPr wrap="square">
            <a:spAutoFit/>
          </a:bodyPr>
          <a:lstStyle/>
          <a:p>
            <a:pPr lvl="0" algn="ctr" defTabSz="1778000">
              <a:lnSpc>
                <a:spcPct val="90000"/>
              </a:lnSpc>
              <a:spcAft>
                <a:spcPct val="35000"/>
              </a:spcAft>
              <a:defRPr/>
            </a:pPr>
            <a:r>
              <a:rPr lang="it-IT" b="1" i="1" dirty="0">
                <a:solidFill>
                  <a:srgbClr val="C00000"/>
                </a:solidFill>
                <a:latin typeface="Calibri" panose="020F0502020204030204" pitchFamily="34" charset="0"/>
                <a:ea typeface="Tahoma" pitchFamily="34" charset="0"/>
                <a:cs typeface="Tahoma" pitchFamily="34" charset="0"/>
              </a:rPr>
              <a:t>Excelsior </a:t>
            </a:r>
            <a:r>
              <a:rPr lang="it-IT" dirty="0">
                <a:latin typeface="Calibri" panose="020F0502020204030204" pitchFamily="34" charset="0"/>
                <a:ea typeface="Tahoma" pitchFamily="34" charset="0"/>
                <a:cs typeface="Tahoma" pitchFamily="34" charset="0"/>
              </a:rPr>
              <a:t>è </a:t>
            </a:r>
            <a:r>
              <a:rPr lang="it-IT" dirty="0" smtClean="0">
                <a:latin typeface="Calibri" panose="020F0502020204030204" pitchFamily="34" charset="0"/>
                <a:ea typeface="Tahoma" pitchFamily="34" charset="0"/>
                <a:cs typeface="Tahoma" pitchFamily="34" charset="0"/>
              </a:rPr>
              <a:t>un’indagine </a:t>
            </a:r>
            <a:r>
              <a:rPr lang="it-IT" dirty="0">
                <a:latin typeface="Calibri" panose="020F0502020204030204" pitchFamily="34" charset="0"/>
              </a:rPr>
              <a:t>realizzata da </a:t>
            </a:r>
            <a:r>
              <a:rPr lang="it-IT" b="1" dirty="0">
                <a:solidFill>
                  <a:srgbClr val="C00000"/>
                </a:solidFill>
                <a:latin typeface="Calibri" panose="020F0502020204030204" pitchFamily="34" charset="0"/>
              </a:rPr>
              <a:t>Unioncamere e </a:t>
            </a:r>
            <a:r>
              <a:rPr lang="it-IT" b="1" dirty="0" smtClean="0">
                <a:solidFill>
                  <a:srgbClr val="C00000"/>
                </a:solidFill>
                <a:latin typeface="Calibri" panose="020F0502020204030204" pitchFamily="34" charset="0"/>
              </a:rPr>
              <a:t>ANPAL </a:t>
            </a:r>
            <a:r>
              <a:rPr lang="it-IT" dirty="0" smtClean="0">
                <a:latin typeface="Calibri" panose="020F0502020204030204" pitchFamily="34" charset="0"/>
              </a:rPr>
              <a:t>a cui collaborano anche le singole Camere di Commercio.</a:t>
            </a:r>
          </a:p>
          <a:p>
            <a:pPr lvl="0" algn="ctr" defTabSz="1778000">
              <a:lnSpc>
                <a:spcPct val="90000"/>
              </a:lnSpc>
              <a:spcAft>
                <a:spcPct val="35000"/>
              </a:spcAft>
              <a:defRPr/>
            </a:pPr>
            <a:r>
              <a:rPr lang="it-IT" dirty="0" smtClean="0">
                <a:solidFill>
                  <a:srgbClr val="808080">
                    <a:lumMod val="25000"/>
                  </a:srgbClr>
                </a:solidFill>
                <a:latin typeface="Calibri" panose="020F0502020204030204" pitchFamily="34" charset="0"/>
              </a:rPr>
              <a:t>Fornisce informazioni sulle </a:t>
            </a:r>
            <a:r>
              <a:rPr lang="it-IT" b="1" dirty="0">
                <a:solidFill>
                  <a:srgbClr val="808080">
                    <a:lumMod val="25000"/>
                  </a:srgbClr>
                </a:solidFill>
                <a:latin typeface="Calibri" panose="020F0502020204030204" pitchFamily="34" charset="0"/>
              </a:rPr>
              <a:t>previsioni di assunzione </a:t>
            </a:r>
            <a:r>
              <a:rPr lang="it-IT" dirty="0">
                <a:solidFill>
                  <a:srgbClr val="808080">
                    <a:lumMod val="25000"/>
                  </a:srgbClr>
                </a:solidFill>
                <a:latin typeface="Calibri" panose="020F0502020204030204" pitchFamily="34" charset="0"/>
              </a:rPr>
              <a:t>e </a:t>
            </a:r>
            <a:r>
              <a:rPr lang="it-IT" b="1" dirty="0">
                <a:solidFill>
                  <a:srgbClr val="808080">
                    <a:lumMod val="25000"/>
                  </a:srgbClr>
                </a:solidFill>
                <a:latin typeface="Calibri" panose="020F0502020204030204" pitchFamily="34" charset="0"/>
              </a:rPr>
              <a:t>analizza i fabbisogni formativi e professionali </a:t>
            </a:r>
            <a:r>
              <a:rPr lang="it-IT" dirty="0">
                <a:solidFill>
                  <a:srgbClr val="808080">
                    <a:lumMod val="25000"/>
                  </a:srgbClr>
                </a:solidFill>
                <a:latin typeface="Calibri" panose="020F0502020204030204" pitchFamily="34" charset="0"/>
              </a:rPr>
              <a:t>delle </a:t>
            </a:r>
            <a:r>
              <a:rPr lang="it-IT" b="1" dirty="0">
                <a:latin typeface="Calibri" panose="020F0502020204030204" pitchFamily="34" charset="0"/>
              </a:rPr>
              <a:t>imprese </a:t>
            </a:r>
            <a:r>
              <a:rPr lang="it-IT" b="1" dirty="0" smtClean="0">
                <a:latin typeface="Calibri" panose="020F0502020204030204" pitchFamily="34" charset="0"/>
              </a:rPr>
              <a:t>dell’industria </a:t>
            </a:r>
            <a:r>
              <a:rPr lang="it-IT" b="1" dirty="0">
                <a:latin typeface="Calibri" panose="020F0502020204030204" pitchFamily="34" charset="0"/>
              </a:rPr>
              <a:t>e dei servizi </a:t>
            </a:r>
            <a:r>
              <a:rPr lang="it-IT" dirty="0">
                <a:latin typeface="Calibri" panose="020F0502020204030204" pitchFamily="34" charset="0"/>
              </a:rPr>
              <a:t>con dipendenti.</a:t>
            </a:r>
            <a:endParaRPr lang="it-IT" b="1" dirty="0">
              <a:solidFill>
                <a:srgbClr val="808080">
                  <a:lumMod val="25000"/>
                </a:srgbClr>
              </a:solidFill>
              <a:latin typeface="Calibri" panose="020F0502020204030204" pitchFamily="34" charset="0"/>
              <a:ea typeface="Tahoma" pitchFamily="34" charset="0"/>
              <a:cs typeface="Tahoma" pitchFamily="34" charset="0"/>
            </a:endParaRPr>
          </a:p>
        </p:txBody>
      </p:sp>
      <p:pic>
        <p:nvPicPr>
          <p:cNvPr id="8" name="Immagine 7"/>
          <p:cNvPicPr>
            <a:picLocks noChangeAspect="1"/>
          </p:cNvPicPr>
          <p:nvPr/>
        </p:nvPicPr>
        <p:blipFill>
          <a:blip r:embed="rId2"/>
          <a:stretch>
            <a:fillRect/>
          </a:stretch>
        </p:blipFill>
        <p:spPr>
          <a:xfrm>
            <a:off x="3074862" y="1719404"/>
            <a:ext cx="2848051" cy="1342284"/>
          </a:xfrm>
          <a:prstGeom prst="rect">
            <a:avLst/>
          </a:prstGeom>
        </p:spPr>
      </p:pic>
      <p:pic>
        <p:nvPicPr>
          <p:cNvPr id="9" name="Picture 2" descr="C:\Users\casagrande\Desktop\ue-fse-investiam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17" y="1112244"/>
            <a:ext cx="1529579" cy="365637"/>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4"/>
          <a:stretch>
            <a:fillRect/>
          </a:stretch>
        </p:blipFill>
        <p:spPr>
          <a:xfrm>
            <a:off x="4038600" y="1124339"/>
            <a:ext cx="920576" cy="377985"/>
          </a:xfrm>
          <a:prstGeom prst="rect">
            <a:avLst/>
          </a:prstGeom>
        </p:spPr>
      </p:pic>
      <p:pic>
        <p:nvPicPr>
          <p:cNvPr id="11" name="Immagine 10"/>
          <p:cNvPicPr>
            <a:picLocks noChangeAspect="1"/>
          </p:cNvPicPr>
          <p:nvPr/>
        </p:nvPicPr>
        <p:blipFill>
          <a:blip r:embed="rId5"/>
          <a:stretch>
            <a:fillRect/>
          </a:stretch>
        </p:blipFill>
        <p:spPr>
          <a:xfrm>
            <a:off x="6519776" y="1099896"/>
            <a:ext cx="1005927" cy="377985"/>
          </a:xfrm>
          <a:prstGeom prst="rect">
            <a:avLst/>
          </a:prstGeom>
        </p:spPr>
      </p:pic>
      <p:sp>
        <p:nvSpPr>
          <p:cNvPr id="12" name="Rettangolo 11"/>
          <p:cNvSpPr/>
          <p:nvPr/>
        </p:nvSpPr>
        <p:spPr>
          <a:xfrm>
            <a:off x="2438400" y="5468962"/>
            <a:ext cx="4681859" cy="461665"/>
          </a:xfrm>
          <a:prstGeom prst="rect">
            <a:avLst/>
          </a:prstGeom>
        </p:spPr>
        <p:txBody>
          <a:bodyPr wrap="none">
            <a:spAutoFit/>
          </a:bodyPr>
          <a:lstStyle/>
          <a:p>
            <a:r>
              <a:rPr lang="it-IT" sz="2400" b="1" dirty="0">
                <a:hlinkClick r:id="rId6"/>
              </a:rPr>
              <a:t>https://excelsior.unioncamere.net</a:t>
            </a:r>
            <a:r>
              <a:rPr lang="it-IT" sz="2400" b="1" dirty="0" smtClean="0">
                <a:hlinkClick r:id="rId6"/>
              </a:rPr>
              <a:t>/</a:t>
            </a:r>
            <a:endParaRPr lang="it-IT" sz="2400" b="1" dirty="0" smtClean="0"/>
          </a:p>
        </p:txBody>
      </p:sp>
    </p:spTree>
    <p:extLst>
      <p:ext uri="{BB962C8B-B14F-4D97-AF65-F5344CB8AC3E}">
        <p14:creationId xmlns:p14="http://schemas.microsoft.com/office/powerpoint/2010/main" val="281085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676400" y="2232211"/>
            <a:ext cx="5767316" cy="1950889"/>
          </a:xfrm>
          <a:prstGeom prst="rect">
            <a:avLst/>
          </a:prstGeom>
        </p:spPr>
      </p:pic>
      <p:sp>
        <p:nvSpPr>
          <p:cNvPr id="4" name="Rettangolo 3"/>
          <p:cNvSpPr/>
          <p:nvPr/>
        </p:nvSpPr>
        <p:spPr>
          <a:xfrm>
            <a:off x="304800" y="986617"/>
            <a:ext cx="8229600" cy="1014380"/>
          </a:xfrm>
          <a:prstGeom prst="rect">
            <a:avLst/>
          </a:prstGeom>
          <a:solidFill>
            <a:srgbClr val="FFFFCC"/>
          </a:solidFill>
        </p:spPr>
        <p:txBody>
          <a:bodyPr wrap="square">
            <a:spAutoFit/>
          </a:bodyPr>
          <a:lstStyle/>
          <a:p>
            <a:pPr algn="ctr">
              <a:lnSpc>
                <a:spcPct val="107000"/>
              </a:lnSpc>
              <a:spcAft>
                <a:spcPts val="800"/>
              </a:spcAft>
            </a:pPr>
            <a:r>
              <a:rPr lang="it-IT" sz="1400" dirty="0">
                <a:latin typeface="Calibri" panose="020F0502020204030204" pitchFamily="34" charset="0"/>
                <a:ea typeface="Calibri" panose="020F0502020204030204" pitchFamily="34" charset="0"/>
                <a:cs typeface="Times New Roman" panose="02020603050405020304" pitchFamily="18" charset="0"/>
              </a:rPr>
              <a:t>A settembre 2020 la Commissione Europea ha pubblicato le linee guida entro cui dovranno muoversi gli Stati membri nella stesura dei piani nazionali all’interno del programma </a:t>
            </a:r>
            <a:r>
              <a:rPr lang="it-IT" sz="1400" b="1" i="1" dirty="0" err="1">
                <a:latin typeface="Calibri" panose="020F0502020204030204" pitchFamily="34" charset="0"/>
                <a:ea typeface="Calibri" panose="020F0502020204030204" pitchFamily="34" charset="0"/>
                <a:cs typeface="Times New Roman" panose="02020603050405020304" pitchFamily="18" charset="0"/>
              </a:rPr>
              <a:t>Next</a:t>
            </a:r>
            <a:r>
              <a:rPr lang="it-IT" sz="1400" b="1" i="1" dirty="0">
                <a:latin typeface="Calibri" panose="020F0502020204030204" pitchFamily="34" charset="0"/>
                <a:ea typeface="Calibri" panose="020F0502020204030204" pitchFamily="34" charset="0"/>
                <a:cs typeface="Times New Roman" panose="02020603050405020304" pitchFamily="18" charset="0"/>
              </a:rPr>
              <a:t> Generation EU</a:t>
            </a:r>
            <a:r>
              <a:rPr lang="it-IT" sz="1400" dirty="0">
                <a:latin typeface="Calibri" panose="020F0502020204030204" pitchFamily="34" charset="0"/>
                <a:ea typeface="Calibri" panose="020F0502020204030204" pitchFamily="34" charset="0"/>
                <a:cs typeface="Times New Roman" panose="02020603050405020304" pitchFamily="18" charset="0"/>
              </a:rPr>
              <a:t>: almeno il 37% dei fondi dovrà essere destinato alla transizione verde, in linea con quanto stabilito dal </a:t>
            </a:r>
            <a:r>
              <a:rPr lang="it-IT" sz="1400" i="1" dirty="0">
                <a:latin typeface="Calibri" panose="020F0502020204030204" pitchFamily="34" charset="0"/>
                <a:ea typeface="Calibri" panose="020F0502020204030204" pitchFamily="34" charset="0"/>
                <a:cs typeface="Times New Roman" panose="02020603050405020304" pitchFamily="18" charset="0"/>
              </a:rPr>
              <a:t>Green Deal </a:t>
            </a:r>
            <a:r>
              <a:rPr lang="it-IT" sz="1400" dirty="0">
                <a:latin typeface="Calibri" panose="020F0502020204030204" pitchFamily="34" charset="0"/>
                <a:ea typeface="Calibri" panose="020F0502020204030204" pitchFamily="34" charset="0"/>
                <a:cs typeface="Times New Roman" panose="02020603050405020304" pitchFamily="18" charset="0"/>
              </a:rPr>
              <a:t>Europeo e con l’obiettivo di ridurre le emissioni del 55% entro il 2030, e non meno del 20% alla transizione digitale.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685800" y="4392820"/>
            <a:ext cx="7239000" cy="1569660"/>
          </a:xfrm>
          <a:prstGeom prst="rect">
            <a:avLst/>
          </a:prstGeom>
        </p:spPr>
        <p:txBody>
          <a:bodyPr wrap="square">
            <a:spAutoFit/>
          </a:bodyPr>
          <a:lstStyle/>
          <a:p>
            <a:pPr algn="ctr"/>
            <a:r>
              <a:rPr lang="it-IT" sz="1600" dirty="0"/>
              <a:t>Da un lato, si apriranno </a:t>
            </a:r>
            <a:r>
              <a:rPr lang="it-IT" sz="1600" b="1" dirty="0"/>
              <a:t>nuove opportunità</a:t>
            </a:r>
            <a:r>
              <a:rPr lang="it-IT" sz="1600" dirty="0"/>
              <a:t> per i settori emergenti che si occupano di </a:t>
            </a:r>
            <a:r>
              <a:rPr lang="it-IT" sz="1600" b="1" dirty="0">
                <a:solidFill>
                  <a:srgbClr val="00B050"/>
                </a:solidFill>
              </a:rPr>
              <a:t>produzione di tecnologie rinnovabili e di prodotti e servizi sostenibili</a:t>
            </a:r>
            <a:r>
              <a:rPr lang="it-IT" sz="1600" dirty="0"/>
              <a:t>, che potranno esprimere un fabbisogno di Green Jobs.</a:t>
            </a:r>
          </a:p>
          <a:p>
            <a:pPr algn="ctr"/>
            <a:r>
              <a:rPr lang="it-IT" sz="1600" dirty="0"/>
              <a:t>Dall’altro, i comparti produttivi responsabili del rilascio della maggior parte delle emissioni e dello sfruttamento della maggior parte delle risorse naturali rischiano di liberare parte della forza lavoro in essi impiegata.</a:t>
            </a:r>
          </a:p>
        </p:txBody>
      </p:sp>
    </p:spTree>
    <p:extLst>
      <p:ext uri="{BB962C8B-B14F-4D97-AF65-F5344CB8AC3E}">
        <p14:creationId xmlns:p14="http://schemas.microsoft.com/office/powerpoint/2010/main" val="412416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05000" y="1490607"/>
            <a:ext cx="5143500" cy="1924886"/>
          </a:xfrm>
          <a:prstGeom prst="rect">
            <a:avLst/>
          </a:prstGeom>
        </p:spPr>
        <p:txBody>
          <a:bodyPr wrap="square">
            <a:spAutoFit/>
          </a:bodyPr>
          <a:lstStyle/>
          <a:p>
            <a:pPr algn="ctr">
              <a:lnSpc>
                <a:spcPct val="107000"/>
              </a:lnSpc>
              <a:spcAft>
                <a:spcPts val="80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Il report </a:t>
            </a:r>
            <a:r>
              <a:rPr lang="it-IT" sz="1600" dirty="0">
                <a:latin typeface="Calibri" panose="020F0502020204030204" pitchFamily="34" charset="0"/>
                <a:ea typeface="Calibri" panose="020F0502020204030204" pitchFamily="34" charset="0"/>
                <a:cs typeface="Times New Roman" panose="02020603050405020304" pitchFamily="18" charset="0"/>
              </a:rPr>
              <a:t>dell’Organizzazione Internazionale del lavoro (ILO, 2018) stima che il raggiungimento dell’obiettivo fissato dall’Accordo di Parigi comporterebbe la </a:t>
            </a:r>
            <a:r>
              <a:rPr lang="it-IT" sz="1600" b="1" dirty="0">
                <a:latin typeface="Calibri" panose="020F0502020204030204" pitchFamily="34" charset="0"/>
                <a:ea typeface="Calibri" panose="020F0502020204030204" pitchFamily="34" charset="0"/>
                <a:cs typeface="Times New Roman" panose="02020603050405020304" pitchFamily="18" charset="0"/>
              </a:rPr>
              <a:t>creazione di 24 milioni di posti di lavoro e la distruzione di 6 milioni entro il 2030</a:t>
            </a:r>
            <a:r>
              <a:rPr lang="it-IT" sz="1600" dirty="0">
                <a:latin typeface="Calibri" panose="020F0502020204030204" pitchFamily="34" charset="0"/>
                <a:ea typeface="Calibri" panose="020F0502020204030204" pitchFamily="34" charset="0"/>
                <a:cs typeface="Times New Roman" panose="02020603050405020304" pitchFamily="18" charset="0"/>
              </a:rPr>
              <a:t>, con un </a:t>
            </a:r>
            <a:r>
              <a:rPr lang="it-IT"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effetto netto della transizione energetica pari a 18 milioni di posizioni a livello globale</a:t>
            </a:r>
            <a:r>
              <a:rPr lang="it-IT" sz="1600" dirty="0">
                <a:latin typeface="Calibri" panose="020F0502020204030204" pitchFamily="34" charset="0"/>
                <a:ea typeface="Calibri" panose="020F0502020204030204" pitchFamily="34" charset="0"/>
                <a:cs typeface="Times New Roman" panose="02020603050405020304" pitchFamily="18" charset="0"/>
              </a:rPr>
              <a:t>, con risultati differenziati a seconda dei paesi e dei comparti produttivi.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3280413" y="4038600"/>
            <a:ext cx="5181600" cy="1631216"/>
          </a:xfrm>
          <a:prstGeom prst="rect">
            <a:avLst/>
          </a:prstGeom>
          <a:solidFill>
            <a:srgbClr val="FFFFCC"/>
          </a:solidFill>
        </p:spPr>
        <p:txBody>
          <a:bodyPr wrap="square">
            <a:spAutoFit/>
          </a:bodyPr>
          <a:lstStyle/>
          <a:p>
            <a:pPr algn="ctr"/>
            <a:r>
              <a:rPr lang="it-IT" sz="2000" dirty="0" smtClean="0"/>
              <a:t>Per </a:t>
            </a:r>
            <a:r>
              <a:rPr lang="it-IT" sz="2000" dirty="0"/>
              <a:t>cogliere le opportunità della green economy sarà indispensabile saper valutare in anticipo </a:t>
            </a:r>
            <a:r>
              <a:rPr lang="it-IT" sz="2000" b="1" dirty="0"/>
              <a:t>quali competenze professionali saranno necessarie </a:t>
            </a:r>
            <a:r>
              <a:rPr lang="it-IT" sz="2000" dirty="0"/>
              <a:t>per accompagnare e accelerare il processo di transizione.</a:t>
            </a:r>
          </a:p>
        </p:txBody>
      </p:sp>
      <p:pic>
        <p:nvPicPr>
          <p:cNvPr id="2" name="Immagine 1"/>
          <p:cNvPicPr>
            <a:picLocks noChangeAspect="1"/>
          </p:cNvPicPr>
          <p:nvPr/>
        </p:nvPicPr>
        <p:blipFill>
          <a:blip r:embed="rId2"/>
          <a:stretch>
            <a:fillRect/>
          </a:stretch>
        </p:blipFill>
        <p:spPr>
          <a:xfrm>
            <a:off x="-17929" y="1255137"/>
            <a:ext cx="2087417" cy="2087417"/>
          </a:xfrm>
          <a:prstGeom prst="rect">
            <a:avLst/>
          </a:prstGeom>
        </p:spPr>
      </p:pic>
      <p:pic>
        <p:nvPicPr>
          <p:cNvPr id="6" name="Immagine 5"/>
          <p:cNvPicPr>
            <a:picLocks noChangeAspect="1"/>
          </p:cNvPicPr>
          <p:nvPr/>
        </p:nvPicPr>
        <p:blipFill>
          <a:blip r:embed="rId3"/>
          <a:stretch>
            <a:fillRect/>
          </a:stretch>
        </p:blipFill>
        <p:spPr>
          <a:xfrm>
            <a:off x="7315200" y="1636638"/>
            <a:ext cx="1607206" cy="1607206"/>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 y="3886200"/>
            <a:ext cx="3302824" cy="2194019"/>
          </a:xfrm>
          <a:prstGeom prst="rect">
            <a:avLst/>
          </a:prstGeom>
        </p:spPr>
      </p:pic>
    </p:spTree>
    <p:extLst>
      <p:ext uri="{BB962C8B-B14F-4D97-AF65-F5344CB8AC3E}">
        <p14:creationId xmlns:p14="http://schemas.microsoft.com/office/powerpoint/2010/main" val="143689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48115" y="2667000"/>
            <a:ext cx="7924800" cy="3170099"/>
          </a:xfrm>
          <a:prstGeom prst="rect">
            <a:avLst/>
          </a:prstGeom>
        </p:spPr>
        <p:txBody>
          <a:bodyPr wrap="square">
            <a:spAutoFit/>
          </a:bodyPr>
          <a:lstStyle/>
          <a:p>
            <a:r>
              <a:rPr lang="it-IT" sz="2000" dirty="0" smtClean="0"/>
              <a:t>Comprendono:</a:t>
            </a:r>
          </a:p>
          <a:p>
            <a:pPr marL="342900" indent="-342900">
              <a:buClr>
                <a:srgbClr val="00B050"/>
              </a:buClr>
              <a:buFont typeface="Wingdings" panose="05000000000000000000" pitchFamily="2" charset="2"/>
              <a:buChar char="q"/>
            </a:pPr>
            <a:r>
              <a:rPr lang="it-IT" sz="2000" b="1" dirty="0" smtClean="0">
                <a:solidFill>
                  <a:srgbClr val="00B050"/>
                </a:solidFill>
              </a:rPr>
              <a:t>professioni </a:t>
            </a:r>
            <a:r>
              <a:rPr lang="it-IT" sz="2000" b="1" dirty="0">
                <a:solidFill>
                  <a:srgbClr val="00B050"/>
                </a:solidFill>
              </a:rPr>
              <a:t>specifiche </a:t>
            </a:r>
            <a:r>
              <a:rPr lang="it-IT" sz="2000" dirty="0"/>
              <a:t>(</a:t>
            </a:r>
            <a:r>
              <a:rPr lang="it-IT" sz="2000" dirty="0" smtClean="0"/>
              <a:t>in </a:t>
            </a:r>
            <a:r>
              <a:rPr lang="it-IT" sz="2000" dirty="0"/>
              <a:t>alcuni casi </a:t>
            </a:r>
            <a:r>
              <a:rPr lang="it-IT" sz="2000" dirty="0" smtClean="0"/>
              <a:t>emergenti) che </a:t>
            </a:r>
            <a:r>
              <a:rPr lang="it-IT" sz="2000" dirty="0"/>
              <a:t>sono richieste per soddisfare i nuovi bisogni della Green Economy (green new and </a:t>
            </a:r>
            <a:r>
              <a:rPr lang="it-IT" sz="2000" dirty="0" err="1"/>
              <a:t>emerging</a:t>
            </a:r>
            <a:r>
              <a:rPr lang="it-IT" sz="2000" dirty="0" smtClean="0"/>
              <a:t>)</a:t>
            </a:r>
          </a:p>
          <a:p>
            <a:pPr marL="342900" indent="-342900">
              <a:buClr>
                <a:srgbClr val="00B050"/>
              </a:buClr>
              <a:buFont typeface="Wingdings" panose="05000000000000000000" pitchFamily="2" charset="2"/>
              <a:buChar char="q"/>
            </a:pPr>
            <a:r>
              <a:rPr lang="it-IT" sz="2000" dirty="0" smtClean="0"/>
              <a:t>professioni </a:t>
            </a:r>
            <a:r>
              <a:rPr lang="it-IT" sz="2000" dirty="0"/>
              <a:t>che per rispondere alle mutate esigenze del mercato devono affrontare la sfida di un </a:t>
            </a:r>
            <a:r>
              <a:rPr lang="it-IT" sz="2000" b="1" dirty="0" err="1">
                <a:solidFill>
                  <a:srgbClr val="00B050"/>
                </a:solidFill>
              </a:rPr>
              <a:t>reskilling</a:t>
            </a:r>
            <a:r>
              <a:rPr lang="it-IT" sz="2000" dirty="0">
                <a:solidFill>
                  <a:srgbClr val="00B050"/>
                </a:solidFill>
              </a:rPr>
              <a:t> </a:t>
            </a:r>
            <a:r>
              <a:rPr lang="it-IT" sz="2000" dirty="0"/>
              <a:t>in chiave green (green </a:t>
            </a:r>
            <a:r>
              <a:rPr lang="it-IT" sz="2000" dirty="0" err="1"/>
              <a:t>enhanced</a:t>
            </a:r>
            <a:r>
              <a:rPr lang="it-IT" sz="2000" dirty="0"/>
              <a:t> </a:t>
            </a:r>
            <a:r>
              <a:rPr lang="it-IT" sz="2000" dirty="0" err="1" smtClean="0"/>
              <a:t>skills</a:t>
            </a:r>
            <a:r>
              <a:rPr lang="it-IT" sz="2000" dirty="0" smtClean="0"/>
              <a:t>)</a:t>
            </a:r>
          </a:p>
          <a:p>
            <a:pPr marL="342900" indent="-342900">
              <a:buClr>
                <a:srgbClr val="00B050"/>
              </a:buClr>
              <a:buFont typeface="Wingdings" panose="05000000000000000000" pitchFamily="2" charset="2"/>
              <a:buChar char="q"/>
            </a:pPr>
            <a:r>
              <a:rPr lang="it-IT" sz="2000" dirty="0" smtClean="0"/>
              <a:t>lavori </a:t>
            </a:r>
            <a:r>
              <a:rPr lang="it-IT" sz="2000" dirty="0"/>
              <a:t>non strettamente green ma coinvolti nel cambiamento che si sta generando grazie alla </a:t>
            </a:r>
            <a:r>
              <a:rPr lang="it-IT" sz="2000" b="1" dirty="0">
                <a:solidFill>
                  <a:srgbClr val="00B050"/>
                </a:solidFill>
              </a:rPr>
              <a:t>diffusione trasversale </a:t>
            </a:r>
            <a:r>
              <a:rPr lang="it-IT" sz="2000" dirty="0"/>
              <a:t>dei macro-trend della sostenibilità ambientale (green </a:t>
            </a:r>
            <a:r>
              <a:rPr lang="it-IT" sz="2000" dirty="0" err="1"/>
              <a:t>increased</a:t>
            </a:r>
            <a:r>
              <a:rPr lang="it-IT" sz="2000" dirty="0"/>
              <a:t> </a:t>
            </a:r>
            <a:r>
              <a:rPr lang="it-IT" sz="2000" dirty="0" err="1"/>
              <a:t>demand</a:t>
            </a:r>
            <a:r>
              <a:rPr lang="it-IT" sz="2000" dirty="0"/>
              <a:t>).</a:t>
            </a:r>
          </a:p>
        </p:txBody>
      </p:sp>
      <p:sp>
        <p:nvSpPr>
          <p:cNvPr id="7" name="Rettangolo 6"/>
          <p:cNvSpPr/>
          <p:nvPr/>
        </p:nvSpPr>
        <p:spPr>
          <a:xfrm>
            <a:off x="2743200" y="1143000"/>
            <a:ext cx="3334631" cy="923330"/>
          </a:xfrm>
          <a:prstGeom prst="rect">
            <a:avLst/>
          </a:prstGeom>
          <a:noFill/>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spTree>
    <p:extLst>
      <p:ext uri="{BB962C8B-B14F-4D97-AF65-F5344CB8AC3E}">
        <p14:creationId xmlns:p14="http://schemas.microsoft.com/office/powerpoint/2010/main" val="2255966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743199" y="918746"/>
            <a:ext cx="3334631" cy="923330"/>
          </a:xfrm>
          <a:prstGeom prst="rect">
            <a:avLst/>
          </a:prstGeom>
          <a:noFill/>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sp>
        <p:nvSpPr>
          <p:cNvPr id="4" name="Ovale 3"/>
          <p:cNvSpPr/>
          <p:nvPr/>
        </p:nvSpPr>
        <p:spPr>
          <a:xfrm>
            <a:off x="685800" y="2438400"/>
            <a:ext cx="914400" cy="914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2019</a:t>
            </a:r>
            <a:endParaRPr lang="it-IT" b="1" dirty="0"/>
          </a:p>
        </p:txBody>
      </p:sp>
      <p:sp>
        <p:nvSpPr>
          <p:cNvPr id="8" name="Ovale 7"/>
          <p:cNvSpPr/>
          <p:nvPr/>
        </p:nvSpPr>
        <p:spPr>
          <a:xfrm>
            <a:off x="685800" y="4146176"/>
            <a:ext cx="914400" cy="914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2020</a:t>
            </a:r>
            <a:endParaRPr lang="it-IT" b="1" dirty="0"/>
          </a:p>
        </p:txBody>
      </p:sp>
      <p:sp>
        <p:nvSpPr>
          <p:cNvPr id="9" name="Ovale 8"/>
          <p:cNvSpPr/>
          <p:nvPr/>
        </p:nvSpPr>
        <p:spPr>
          <a:xfrm>
            <a:off x="5145501" y="3288268"/>
            <a:ext cx="914400" cy="914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2021-2025</a:t>
            </a:r>
            <a:endParaRPr lang="it-IT" b="1" dirty="0"/>
          </a:p>
        </p:txBody>
      </p:sp>
      <p:sp>
        <p:nvSpPr>
          <p:cNvPr id="6" name="CasellaDiTesto 5"/>
          <p:cNvSpPr txBox="1"/>
          <p:nvPr/>
        </p:nvSpPr>
        <p:spPr>
          <a:xfrm>
            <a:off x="6248400" y="3126048"/>
            <a:ext cx="2438400" cy="1508105"/>
          </a:xfrm>
          <a:prstGeom prst="rect">
            <a:avLst/>
          </a:prstGeom>
          <a:solidFill>
            <a:srgbClr val="FFFFCC"/>
          </a:solidFill>
        </p:spPr>
        <p:txBody>
          <a:bodyPr wrap="square" rtlCol="0">
            <a:spAutoFit/>
          </a:bodyPr>
          <a:lstStyle/>
          <a:p>
            <a:r>
              <a:rPr lang="it-IT" sz="2000" b="1" u="sng" dirty="0" smtClean="0"/>
              <a:t>38% </a:t>
            </a:r>
            <a:r>
              <a:rPr lang="it-IT" b="1" dirty="0" smtClean="0"/>
              <a:t>del fabbisogno di professioni </a:t>
            </a:r>
          </a:p>
          <a:p>
            <a:r>
              <a:rPr lang="it-IT" b="1" dirty="0" smtClean="0"/>
              <a:t>richiederà competenze green con importanza elevata</a:t>
            </a:r>
            <a:endParaRPr lang="it-IT" b="1" dirty="0"/>
          </a:p>
        </p:txBody>
      </p:sp>
      <p:sp>
        <p:nvSpPr>
          <p:cNvPr id="10" name="CasellaDiTesto 9"/>
          <p:cNvSpPr txBox="1"/>
          <p:nvPr/>
        </p:nvSpPr>
        <p:spPr>
          <a:xfrm>
            <a:off x="2052918" y="2438400"/>
            <a:ext cx="2438400" cy="923330"/>
          </a:xfrm>
          <a:prstGeom prst="rect">
            <a:avLst/>
          </a:prstGeom>
          <a:noFill/>
        </p:spPr>
        <p:txBody>
          <a:bodyPr wrap="square" rtlCol="0">
            <a:spAutoFit/>
          </a:bodyPr>
          <a:lstStyle/>
          <a:p>
            <a:r>
              <a:rPr lang="it-IT" b="1" dirty="0" smtClean="0">
                <a:solidFill>
                  <a:srgbClr val="C00000"/>
                </a:solidFill>
              </a:rPr>
              <a:t>35% </a:t>
            </a:r>
            <a:r>
              <a:rPr lang="it-IT" b="1" dirty="0" smtClean="0"/>
              <a:t>del totale entrate ha riguardato green </a:t>
            </a:r>
            <a:r>
              <a:rPr lang="it-IT" b="1" dirty="0" err="1" smtClean="0"/>
              <a:t>jobs</a:t>
            </a:r>
            <a:endParaRPr lang="it-IT" b="1" dirty="0"/>
          </a:p>
        </p:txBody>
      </p:sp>
      <p:sp>
        <p:nvSpPr>
          <p:cNvPr id="11" name="CasellaDiTesto 10"/>
          <p:cNvSpPr txBox="1"/>
          <p:nvPr/>
        </p:nvSpPr>
        <p:spPr>
          <a:xfrm>
            <a:off x="2048436" y="3949089"/>
            <a:ext cx="2438400" cy="2031325"/>
          </a:xfrm>
          <a:prstGeom prst="rect">
            <a:avLst/>
          </a:prstGeom>
          <a:noFill/>
        </p:spPr>
        <p:txBody>
          <a:bodyPr wrap="square" rtlCol="0">
            <a:spAutoFit/>
          </a:bodyPr>
          <a:lstStyle/>
          <a:p>
            <a:r>
              <a:rPr lang="it-IT" b="1" dirty="0" smtClean="0">
                <a:solidFill>
                  <a:srgbClr val="C00000"/>
                </a:solidFill>
              </a:rPr>
              <a:t>36% </a:t>
            </a:r>
            <a:r>
              <a:rPr lang="it-IT" b="1" dirty="0" smtClean="0"/>
              <a:t>del totale entrate ha riguardato green </a:t>
            </a:r>
            <a:r>
              <a:rPr lang="it-IT" b="1" dirty="0" err="1" smtClean="0"/>
              <a:t>jobs</a:t>
            </a:r>
            <a:r>
              <a:rPr lang="it-IT" b="1" dirty="0"/>
              <a:t>, nonostante una diffusa contrazione delle assunzioni causata dalla crisi pandemica</a:t>
            </a:r>
          </a:p>
        </p:txBody>
      </p:sp>
    </p:spTree>
    <p:extLst>
      <p:ext uri="{BB962C8B-B14F-4D97-AF65-F5344CB8AC3E}">
        <p14:creationId xmlns:p14="http://schemas.microsoft.com/office/powerpoint/2010/main" val="392559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2895600" y="1371600"/>
            <a:ext cx="3334631" cy="923330"/>
          </a:xfrm>
          <a:prstGeom prst="rect">
            <a:avLst/>
          </a:prstGeom>
          <a:noFill/>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pic>
        <p:nvPicPr>
          <p:cNvPr id="4" name="Immagine 3"/>
          <p:cNvPicPr>
            <a:picLocks noChangeAspect="1"/>
          </p:cNvPicPr>
          <p:nvPr/>
        </p:nvPicPr>
        <p:blipFill>
          <a:blip r:embed="rId2"/>
          <a:stretch>
            <a:fillRect/>
          </a:stretch>
        </p:blipFill>
        <p:spPr>
          <a:xfrm>
            <a:off x="377954" y="3124200"/>
            <a:ext cx="8766046" cy="2514600"/>
          </a:xfrm>
          <a:prstGeom prst="rect">
            <a:avLst/>
          </a:prstGeom>
        </p:spPr>
      </p:pic>
      <p:sp>
        <p:nvSpPr>
          <p:cNvPr id="9" name="Ovale 8"/>
          <p:cNvSpPr/>
          <p:nvPr/>
        </p:nvSpPr>
        <p:spPr>
          <a:xfrm>
            <a:off x="8382000" y="4114800"/>
            <a:ext cx="609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8449235" y="4762500"/>
            <a:ext cx="475129"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228600" y="3124200"/>
            <a:ext cx="978408" cy="4846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00"/>
              </a:solidFill>
            </a:endParaRPr>
          </a:p>
        </p:txBody>
      </p:sp>
    </p:spTree>
    <p:extLst>
      <p:ext uri="{BB962C8B-B14F-4D97-AF65-F5344CB8AC3E}">
        <p14:creationId xmlns:p14="http://schemas.microsoft.com/office/powerpoint/2010/main" val="213525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087547" y="4999304"/>
            <a:ext cx="2160254" cy="723582"/>
          </a:xfrm>
          <a:prstGeom prst="rect">
            <a:avLst/>
          </a:prstGeom>
          <a:noFill/>
        </p:spPr>
        <p:txBody>
          <a:bodyPr wrap="none" lIns="91440" tIns="45720" rIns="91440" bIns="4572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chemeClr val="accent3">
                    <a:lumMod val="60000"/>
                    <a:lumOff val="40000"/>
                  </a:schemeClr>
                </a:solidFill>
                <a:effectLst/>
              </a:rPr>
              <a:t>Mobility manager</a:t>
            </a:r>
            <a:endParaRPr lang="it-IT" sz="5400" b="1" cap="none" spc="0" dirty="0">
              <a:ln>
                <a:solidFill>
                  <a:srgbClr val="00B050"/>
                </a:solidFill>
              </a:ln>
              <a:solidFill>
                <a:schemeClr val="accent3">
                  <a:lumMod val="60000"/>
                  <a:lumOff val="40000"/>
                </a:schemeClr>
              </a:solidFill>
              <a:effectLst/>
            </a:endParaRPr>
          </a:p>
        </p:txBody>
      </p:sp>
      <p:sp>
        <p:nvSpPr>
          <p:cNvPr id="2" name="Rettangolo 1"/>
          <p:cNvSpPr/>
          <p:nvPr/>
        </p:nvSpPr>
        <p:spPr>
          <a:xfrm>
            <a:off x="-2995" y="5567917"/>
            <a:ext cx="3856248" cy="369332"/>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it-IT" dirty="0" smtClean="0">
                <a:ln w="0"/>
                <a:effectLst>
                  <a:outerShdw blurRad="38100" dist="19050" dir="2700000" algn="tl" rotWithShape="0">
                    <a:schemeClr val="dk1">
                      <a:alpha val="40000"/>
                    </a:schemeClr>
                  </a:outerShdw>
                </a:effectLst>
              </a:rPr>
              <a:t>Operatore </a:t>
            </a:r>
            <a:r>
              <a:rPr lang="it-IT" dirty="0">
                <a:ln w="0"/>
                <a:effectLst>
                  <a:outerShdw blurRad="38100" dist="19050" dir="2700000" algn="tl" rotWithShape="0">
                    <a:schemeClr val="dk1">
                      <a:alpha val="40000"/>
                    </a:schemeClr>
                  </a:outerShdw>
                </a:effectLst>
              </a:rPr>
              <a:t>di Green </a:t>
            </a:r>
            <a:r>
              <a:rPr lang="it-IT" dirty="0" smtClean="0">
                <a:ln w="0"/>
                <a:effectLst>
                  <a:outerShdw blurRad="38100" dist="19050" dir="2700000" algn="tl" rotWithShape="0">
                    <a:schemeClr val="dk1">
                      <a:alpha val="40000"/>
                    </a:schemeClr>
                  </a:outerShdw>
                </a:effectLst>
              </a:rPr>
              <a:t>Marketing Turistico</a:t>
            </a:r>
            <a:endParaRPr lang="it-IT" dirty="0">
              <a:ln w="0"/>
              <a:effectLst>
                <a:outerShdw blurRad="38100" dist="19050" dir="2700000" algn="tl" rotWithShape="0">
                  <a:schemeClr val="dk1">
                    <a:alpha val="40000"/>
                  </a:schemeClr>
                </a:outerShdw>
              </a:effectLst>
            </a:endParaRPr>
          </a:p>
        </p:txBody>
      </p:sp>
      <p:sp>
        <p:nvSpPr>
          <p:cNvPr id="3" name="Rettangolo 2"/>
          <p:cNvSpPr/>
          <p:nvPr/>
        </p:nvSpPr>
        <p:spPr>
          <a:xfrm>
            <a:off x="1406708" y="4975664"/>
            <a:ext cx="1913965" cy="551108"/>
          </a:xfrm>
          <a:prstGeom prst="rect">
            <a:avLst/>
          </a:prstGeom>
          <a:noFill/>
        </p:spPr>
        <p:txBody>
          <a:bodyPr wrap="none" lIns="91440" tIns="45720" rIns="91440" bIns="45720">
            <a:prstTxWarp prst="textPlain">
              <a:avLst/>
            </a:prstTxWarp>
            <a:spAutoFit/>
          </a:bodyPr>
          <a:lstStyle/>
          <a:p>
            <a:pPr algn="ctr"/>
            <a:r>
              <a:rPr lang="it-IT" sz="1050" dirty="0" smtClean="0">
                <a:ln w="0"/>
                <a:effectLst>
                  <a:outerShdw blurRad="38100" dist="19050" dir="2700000" algn="tl" rotWithShape="0">
                    <a:schemeClr val="dk1">
                      <a:alpha val="40000"/>
                    </a:schemeClr>
                  </a:outerShdw>
                </a:effectLst>
              </a:rPr>
              <a:t>Specialista in contabilità verde</a:t>
            </a:r>
            <a:endParaRPr lang="it-IT" sz="1050" b="0" cap="none" spc="0" dirty="0">
              <a:ln w="0"/>
              <a:solidFill>
                <a:schemeClr val="tx1"/>
              </a:solidFill>
              <a:effectLst>
                <a:outerShdw blurRad="38100" dist="19050" dir="2700000" algn="tl" rotWithShape="0">
                  <a:schemeClr val="dk1">
                    <a:alpha val="40000"/>
                  </a:schemeClr>
                </a:outerShdw>
              </a:effectLst>
            </a:endParaRPr>
          </a:p>
        </p:txBody>
      </p:sp>
      <p:sp>
        <p:nvSpPr>
          <p:cNvPr id="12" name="Rettangolo 11"/>
          <p:cNvSpPr/>
          <p:nvPr/>
        </p:nvSpPr>
        <p:spPr>
          <a:xfrm>
            <a:off x="5158947" y="3839169"/>
            <a:ext cx="1837765" cy="383748"/>
          </a:xfrm>
          <a:prstGeom prst="rect">
            <a:avLst/>
          </a:prstGeom>
          <a:noFill/>
        </p:spPr>
        <p:txBody>
          <a:bodyPr wrap="none" lIns="91440" tIns="45720" rIns="91440" bIns="45720">
            <a:prstTxWarp prst="textPlain">
              <a:avLst/>
            </a:prstTxWarp>
            <a:spAutoFit/>
          </a:bodyPr>
          <a:lstStyle/>
          <a:p>
            <a:pPr algn="ctr"/>
            <a:r>
              <a:rPr lang="it-IT" sz="1050" b="1" dirty="0" smtClean="0">
                <a:ln w="22225">
                  <a:solidFill>
                    <a:schemeClr val="accent2"/>
                  </a:solidFill>
                  <a:prstDash val="solid"/>
                </a:ln>
                <a:solidFill>
                  <a:schemeClr val="accent2">
                    <a:lumMod val="40000"/>
                    <a:lumOff val="60000"/>
                  </a:schemeClr>
                </a:solidFill>
              </a:rPr>
              <a:t>Giurista ambientale</a:t>
            </a:r>
            <a:endParaRPr lang="it-IT" sz="1050" b="1" dirty="0">
              <a:ln w="22225">
                <a:solidFill>
                  <a:schemeClr val="accent2"/>
                </a:solidFill>
                <a:prstDash val="solid"/>
              </a:ln>
              <a:solidFill>
                <a:schemeClr val="accent2">
                  <a:lumMod val="40000"/>
                  <a:lumOff val="60000"/>
                </a:schemeClr>
              </a:solidFill>
            </a:endParaRPr>
          </a:p>
        </p:txBody>
      </p:sp>
      <p:sp>
        <p:nvSpPr>
          <p:cNvPr id="5" name="Rettangolo 4"/>
          <p:cNvSpPr/>
          <p:nvPr/>
        </p:nvSpPr>
        <p:spPr>
          <a:xfrm>
            <a:off x="907613" y="4242021"/>
            <a:ext cx="3058017" cy="461665"/>
          </a:xfrm>
          <a:prstGeom prst="rect">
            <a:avLst/>
          </a:prstGeom>
          <a:noFill/>
        </p:spPr>
        <p:txBody>
          <a:bodyPr wrap="none" lIns="91440" tIns="45720" rIns="91440" bIns="45720">
            <a:spAutoFit/>
          </a:bodyPr>
          <a:lstStyle/>
          <a:p>
            <a:pPr algn="ctr"/>
            <a:r>
              <a:rPr lang="it-IT"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Animatore ambientale</a:t>
            </a:r>
            <a:endParaRPr lang="it-IT"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ttangolo 12"/>
          <p:cNvSpPr/>
          <p:nvPr/>
        </p:nvSpPr>
        <p:spPr>
          <a:xfrm flipH="1">
            <a:off x="948847" y="3780356"/>
            <a:ext cx="3755644" cy="400110"/>
          </a:xfrm>
          <a:prstGeom prst="rect">
            <a:avLst/>
          </a:prstGeom>
          <a:noFill/>
        </p:spPr>
        <p:txBody>
          <a:bodyPr wrap="none" lIns="91440" tIns="45720" rIns="91440" bIns="45720">
            <a:spAutoFit/>
          </a:bodyPr>
          <a:lstStyle/>
          <a:p>
            <a:pPr algn="ctr"/>
            <a:r>
              <a:rPr lang="it-IT" sz="2000" b="1" dirty="0">
                <a:ln w="12700">
                  <a:solidFill>
                    <a:schemeClr val="accent5"/>
                  </a:solidFill>
                  <a:prstDash val="solid"/>
                </a:ln>
                <a:pattFill prst="ltDnDiag">
                  <a:fgClr>
                    <a:schemeClr val="accent5">
                      <a:lumMod val="60000"/>
                      <a:lumOff val="40000"/>
                    </a:schemeClr>
                  </a:fgClr>
                  <a:bgClr>
                    <a:schemeClr val="bg1"/>
                  </a:bgClr>
                </a:pattFill>
              </a:rPr>
              <a:t>Operatori di Ecoturismo Integrato</a:t>
            </a:r>
            <a:endParaRPr lang="it-IT" sz="2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4" name="Rettangolo 13"/>
          <p:cNvSpPr/>
          <p:nvPr/>
        </p:nvSpPr>
        <p:spPr>
          <a:xfrm>
            <a:off x="2989969" y="933410"/>
            <a:ext cx="3334631" cy="923330"/>
          </a:xfrm>
          <a:prstGeom prst="rect">
            <a:avLst/>
          </a:prstGeom>
          <a:noFill/>
          <a:ln>
            <a:solidFill>
              <a:srgbClr val="00B050"/>
            </a:solidFill>
          </a:ln>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sp>
        <p:nvSpPr>
          <p:cNvPr id="15" name="Rettangolo 14"/>
          <p:cNvSpPr/>
          <p:nvPr/>
        </p:nvSpPr>
        <p:spPr>
          <a:xfrm>
            <a:off x="6287540" y="2105946"/>
            <a:ext cx="2709826" cy="646331"/>
          </a:xfrm>
          <a:prstGeom prst="rect">
            <a:avLst/>
          </a:prstGeom>
        </p:spPr>
        <p:txBody>
          <a:bodyPr wrap="square">
            <a:spAutoFit/>
          </a:bodyPr>
          <a:lstStyle/>
          <a:p>
            <a:pPr algn="ctr"/>
            <a:r>
              <a:rPr lang="it-IT" sz="1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rPr>
              <a:t>Professionisti software </a:t>
            </a:r>
            <a:r>
              <a:rPr lang="it-IT" sz="1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rPr>
              <a:t>e applicazioni dedicate alla gestione ottimale di servizi energetici</a:t>
            </a:r>
            <a:endParaRPr lang="it-IT" sz="1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6" name="Rettangolo 15"/>
          <p:cNvSpPr/>
          <p:nvPr/>
        </p:nvSpPr>
        <p:spPr>
          <a:xfrm>
            <a:off x="-545630" y="2865113"/>
            <a:ext cx="3502942" cy="830997"/>
          </a:xfrm>
          <a:prstGeom prst="rect">
            <a:avLst/>
          </a:prstGeom>
          <a:scene3d>
            <a:camera prst="isometricOffAxis2Right"/>
            <a:lightRig rig="threePt" dir="t"/>
          </a:scene3d>
        </p:spPr>
        <p:txBody>
          <a:bodyPr wrap="square">
            <a:spAutoFit/>
          </a:bodyPr>
          <a:lstStyle/>
          <a:p>
            <a:pPr algn="ctr"/>
            <a:r>
              <a:rPr lang="it-IT" sz="2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Progettista specializzato</a:t>
            </a:r>
          </a:p>
          <a:p>
            <a:pPr algn="ctr"/>
            <a:r>
              <a:rPr lang="it-IT" sz="2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 edilizia sostenibile</a:t>
            </a:r>
            <a:endParaRPr lang="it-IT" sz="2400" b="1" dirty="0">
              <a:solidFill>
                <a:schemeClr val="accent6"/>
              </a:solidFill>
            </a:endParaRPr>
          </a:p>
        </p:txBody>
      </p:sp>
      <p:sp>
        <p:nvSpPr>
          <p:cNvPr id="17" name="Rettangolo 16"/>
          <p:cNvSpPr/>
          <p:nvPr/>
        </p:nvSpPr>
        <p:spPr>
          <a:xfrm>
            <a:off x="6412748" y="3214662"/>
            <a:ext cx="2584618" cy="369332"/>
          </a:xfrm>
          <a:prstGeom prst="rect">
            <a:avLst/>
          </a:prstGeom>
          <a:effectLst>
            <a:outerShdw blurRad="50800" dist="38100" dir="5400000" algn="t" rotWithShape="0">
              <a:prstClr val="black">
                <a:alpha val="40000"/>
              </a:prstClr>
            </a:outerShdw>
          </a:effectLst>
          <a:scene3d>
            <a:camera prst="orthographicFront">
              <a:rot lat="1200000" lon="1800000" rev="0"/>
            </a:camera>
            <a:lightRig rig="threePt" dir="t"/>
          </a:scene3d>
          <a:sp3d>
            <a:bevelT prst="angle"/>
          </a:sp3d>
        </p:spPr>
        <p:txBody>
          <a:bodyPr wrap="none">
            <a:spAutoFit/>
          </a:bodyPr>
          <a:lstStyle/>
          <a:p>
            <a:r>
              <a:rPr lang="it-IT"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Esperto </a:t>
            </a:r>
            <a:r>
              <a:rPr lang="it-IT"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 bioarchitettura</a:t>
            </a:r>
            <a:endParaRPr lang="it-IT" dirty="0">
              <a:solidFill>
                <a:schemeClr val="accent1"/>
              </a:solidFill>
            </a:endParaRPr>
          </a:p>
        </p:txBody>
      </p:sp>
      <p:sp>
        <p:nvSpPr>
          <p:cNvPr id="18" name="Rettangolo 17"/>
          <p:cNvSpPr/>
          <p:nvPr/>
        </p:nvSpPr>
        <p:spPr>
          <a:xfrm>
            <a:off x="5062057" y="4460066"/>
            <a:ext cx="2701381" cy="369332"/>
          </a:xfrm>
          <a:prstGeom prst="rect">
            <a:avLst/>
          </a:prstGeom>
        </p:spPr>
        <p:txBody>
          <a:bodyPr wrap="none">
            <a:spAutoFit/>
          </a:bodyPr>
          <a:lstStyle/>
          <a:p>
            <a:r>
              <a:rPr lang="it-IT" dirty="0" smtClean="0">
                <a:latin typeface="Bauhaus 93" panose="04030905020B02020C02" pitchFamily="82" charset="0"/>
                <a:ea typeface="Calibri" panose="020F0502020204030204" pitchFamily="34" charset="0"/>
                <a:cs typeface="Times New Roman" panose="02020603050405020304" pitchFamily="18" charset="0"/>
              </a:rPr>
              <a:t>Certificatore </a:t>
            </a:r>
            <a:r>
              <a:rPr lang="it-IT" dirty="0">
                <a:latin typeface="Bauhaus 93" panose="04030905020B02020C02" pitchFamily="82" charset="0"/>
                <a:ea typeface="Calibri" panose="020F0502020204030204" pitchFamily="34" charset="0"/>
                <a:cs typeface="Times New Roman" panose="02020603050405020304" pitchFamily="18" charset="0"/>
              </a:rPr>
              <a:t>energetico</a:t>
            </a:r>
            <a:endParaRPr lang="it-IT" dirty="0">
              <a:latin typeface="Bauhaus 93" panose="04030905020B02020C02" pitchFamily="82" charset="0"/>
            </a:endParaRPr>
          </a:p>
        </p:txBody>
      </p:sp>
      <p:sp>
        <p:nvSpPr>
          <p:cNvPr id="19" name="Rettangolo 18"/>
          <p:cNvSpPr/>
          <p:nvPr/>
        </p:nvSpPr>
        <p:spPr>
          <a:xfrm>
            <a:off x="6324600" y="4835720"/>
            <a:ext cx="2502608" cy="830997"/>
          </a:xfrm>
          <a:prstGeom prst="rect">
            <a:avLst/>
          </a:prstGeom>
          <a:no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rot lat="0" lon="0" rev="1200000"/>
            </a:camera>
            <a:lightRig rig="threePt" dir="t"/>
          </a:scene3d>
        </p:spPr>
        <p:txBody>
          <a:bodyPr vert="horz" wrap="none">
            <a:spAutoFit/>
          </a:bodyPr>
          <a:lstStyle/>
          <a:p>
            <a:pPr algn="ctr"/>
            <a:r>
              <a:rPr lang="it-IT" sz="2400" dirty="0" smtClean="0">
                <a:latin typeface="Brush Script MT" panose="03060802040406070304" pitchFamily="66" charset="0"/>
                <a:ea typeface="Calibri" panose="020F0502020204030204" pitchFamily="34" charset="0"/>
                <a:cs typeface="Times New Roman" panose="02020603050405020304" pitchFamily="18" charset="0"/>
              </a:rPr>
              <a:t>Valutatore </a:t>
            </a:r>
          </a:p>
          <a:p>
            <a:pPr algn="ctr"/>
            <a:r>
              <a:rPr lang="it-IT" sz="2400" dirty="0" smtClean="0">
                <a:latin typeface="Brush Script MT" panose="03060802040406070304" pitchFamily="66" charset="0"/>
                <a:ea typeface="Calibri" panose="020F0502020204030204" pitchFamily="34" charset="0"/>
                <a:cs typeface="Times New Roman" panose="02020603050405020304" pitchFamily="18" charset="0"/>
              </a:rPr>
              <a:t>dell’impatto </a:t>
            </a:r>
            <a:r>
              <a:rPr lang="it-IT" sz="2400" dirty="0">
                <a:latin typeface="Brush Script MT" panose="03060802040406070304" pitchFamily="66" charset="0"/>
                <a:ea typeface="Calibri" panose="020F0502020204030204" pitchFamily="34" charset="0"/>
                <a:cs typeface="Times New Roman" panose="02020603050405020304" pitchFamily="18" charset="0"/>
              </a:rPr>
              <a:t>ambientale</a:t>
            </a:r>
            <a:endParaRPr lang="it-IT" sz="2400" dirty="0">
              <a:latin typeface="Brush Script MT" panose="03060802040406070304" pitchFamily="66" charset="0"/>
            </a:endParaRPr>
          </a:p>
        </p:txBody>
      </p:sp>
      <p:sp>
        <p:nvSpPr>
          <p:cNvPr id="20" name="Rettangolo 19"/>
          <p:cNvSpPr/>
          <p:nvPr/>
        </p:nvSpPr>
        <p:spPr>
          <a:xfrm>
            <a:off x="2349520" y="3317127"/>
            <a:ext cx="3760966" cy="369332"/>
          </a:xfrm>
          <a:prstGeom prst="rect">
            <a:avLst/>
          </a:prstGeom>
        </p:spPr>
        <p:txBody>
          <a:bodyPr wrap="none">
            <a:spAutoFit/>
          </a:bodyPr>
          <a:lstStyle/>
          <a:p>
            <a:r>
              <a:rPr lang="it-IT" dirty="0" smtClean="0">
                <a:solidFill>
                  <a:srgbClr val="7030A0"/>
                </a:solidFill>
                <a:latin typeface="Agency FB" panose="020B0503020202020204" pitchFamily="34" charset="0"/>
                <a:ea typeface="Calibri" panose="020F0502020204030204" pitchFamily="34" charset="0"/>
                <a:cs typeface="Times New Roman" panose="02020603050405020304" pitchFamily="18" charset="0"/>
              </a:rPr>
              <a:t>Esperto in turismo culturale ed enogastronomico</a:t>
            </a:r>
            <a:endParaRPr lang="it-IT" dirty="0">
              <a:solidFill>
                <a:srgbClr val="7030A0"/>
              </a:solidFill>
              <a:latin typeface="Agency FB" panose="020B0503020202020204" pitchFamily="34" charset="0"/>
            </a:endParaRPr>
          </a:p>
        </p:txBody>
      </p:sp>
      <p:sp>
        <p:nvSpPr>
          <p:cNvPr id="4" name="Rettangolo 3"/>
          <p:cNvSpPr/>
          <p:nvPr/>
        </p:nvSpPr>
        <p:spPr>
          <a:xfrm>
            <a:off x="7206807" y="3968933"/>
            <a:ext cx="172797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b="1" cap="none" spc="0" dirty="0" smtClean="0">
                <a:ln/>
                <a:solidFill>
                  <a:schemeClr val="accent3"/>
                </a:solidFill>
                <a:effectLst/>
              </a:rPr>
              <a:t>Energy manager</a:t>
            </a:r>
            <a:endParaRPr lang="it-IT" b="1" cap="none" spc="0" dirty="0">
              <a:ln/>
              <a:solidFill>
                <a:schemeClr val="accent3"/>
              </a:solidFill>
              <a:effectLst/>
            </a:endParaRPr>
          </a:p>
        </p:txBody>
      </p:sp>
      <p:sp>
        <p:nvSpPr>
          <p:cNvPr id="21" name="Rettangolo 20"/>
          <p:cNvSpPr/>
          <p:nvPr/>
        </p:nvSpPr>
        <p:spPr>
          <a:xfrm>
            <a:off x="457200" y="1864912"/>
            <a:ext cx="2160254" cy="723582"/>
          </a:xfrm>
          <a:prstGeom prst="rect">
            <a:avLst/>
          </a:prstGeom>
          <a:noFill/>
        </p:spPr>
        <p:txBody>
          <a:bodyPr wrap="none" lIns="91440" tIns="45720" rIns="91440" bIns="4572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a:solidFill>
                    <a:srgbClr val="00B050"/>
                  </a:solidFill>
                </a:ln>
                <a:solidFill>
                  <a:schemeClr val="accent3">
                    <a:lumMod val="60000"/>
                    <a:lumOff val="40000"/>
                  </a:schemeClr>
                </a:solidFill>
              </a:rPr>
              <a:t>Designer di materiali riciclabili</a:t>
            </a:r>
            <a:endParaRPr lang="it-IT" sz="5400" b="1" cap="none" spc="0" dirty="0">
              <a:ln>
                <a:solidFill>
                  <a:srgbClr val="00B050"/>
                </a:solidFill>
              </a:ln>
              <a:solidFill>
                <a:schemeClr val="accent3">
                  <a:lumMod val="60000"/>
                  <a:lumOff val="40000"/>
                </a:schemeClr>
              </a:solidFill>
              <a:effectLst/>
            </a:endParaRPr>
          </a:p>
        </p:txBody>
      </p:sp>
      <p:sp>
        <p:nvSpPr>
          <p:cNvPr id="23" name="Rettangolo 22"/>
          <p:cNvSpPr/>
          <p:nvPr/>
        </p:nvSpPr>
        <p:spPr>
          <a:xfrm>
            <a:off x="2487626" y="2601889"/>
            <a:ext cx="3886200"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b="1" dirty="0" smtClean="0">
                <a:ln w="12700" cmpd="sng">
                  <a:solidFill>
                    <a:schemeClr val="accent4"/>
                  </a:solidFill>
                  <a:prstDash val="solid"/>
                </a:ln>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Guida ambientale turistica/escursionistica</a:t>
            </a:r>
            <a:endParaRPr lang="it-IT" b="1" dirty="0">
              <a:ln w="12700" cmpd="sng">
                <a:solidFill>
                  <a:schemeClr val="accent4"/>
                </a:solidFill>
                <a:prstDash val="solid"/>
              </a:ln>
              <a:solidFill>
                <a:schemeClr val="accent6">
                  <a:lumMod val="75000"/>
                </a:schemeClr>
              </a:solidFill>
            </a:endParaRPr>
          </a:p>
        </p:txBody>
      </p:sp>
      <p:sp>
        <p:nvSpPr>
          <p:cNvPr id="6" name="Rettangolo 5"/>
          <p:cNvSpPr/>
          <p:nvPr/>
        </p:nvSpPr>
        <p:spPr>
          <a:xfrm>
            <a:off x="3118508" y="2169408"/>
            <a:ext cx="2624436" cy="261610"/>
          </a:xfrm>
          <a:prstGeom prst="rect">
            <a:avLst/>
          </a:prstGeom>
        </p:spPr>
        <p:txBody>
          <a:bodyPr wrap="none">
            <a:spAutoFit/>
          </a:bodyPr>
          <a:lstStyle/>
          <a:p>
            <a:r>
              <a:rPr lang="it-IT" sz="1100" b="1" dirty="0" smtClean="0">
                <a:solidFill>
                  <a:srgbClr val="002060"/>
                </a:solidFill>
                <a:latin typeface="Goudy Stout" panose="0202090407030B020401" pitchFamily="18" charset="0"/>
              </a:rPr>
              <a:t>Travel </a:t>
            </a:r>
            <a:r>
              <a:rPr lang="it-IT" sz="1100" b="1" dirty="0">
                <a:solidFill>
                  <a:srgbClr val="002060"/>
                </a:solidFill>
                <a:latin typeface="Goudy Stout" panose="0202090407030B020401" pitchFamily="18" charset="0"/>
              </a:rPr>
              <a:t>designer</a:t>
            </a:r>
            <a:endParaRPr lang="it-IT" sz="1100" b="1" i="0" dirty="0">
              <a:solidFill>
                <a:srgbClr val="002060"/>
              </a:solidFill>
              <a:effectLst/>
              <a:latin typeface="Goudy Stout" panose="0202090407030B020401" pitchFamily="18" charset="0"/>
            </a:endParaRPr>
          </a:p>
        </p:txBody>
      </p:sp>
    </p:spTree>
    <p:extLst>
      <p:ext uri="{BB962C8B-B14F-4D97-AF65-F5344CB8AC3E}">
        <p14:creationId xmlns:p14="http://schemas.microsoft.com/office/powerpoint/2010/main" val="4113200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2444"/>
            <a:ext cx="3458014" cy="923330"/>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prstTxWarp prst="textChevron">
              <a:avLst/>
            </a:prstTxWarp>
            <a:spAutoFit/>
          </a:bodyPr>
          <a:lstStyle/>
          <a:p>
            <a:pPr algn="ctr"/>
            <a:r>
              <a:rPr lang="it-IT" sz="54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Product </a:t>
            </a:r>
            <a:r>
              <a:rPr lang="it-IT" sz="5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manager del turismo sostenibile </a:t>
            </a:r>
          </a:p>
        </p:txBody>
      </p:sp>
      <p:sp>
        <p:nvSpPr>
          <p:cNvPr id="6" name="Rettangolo 5"/>
          <p:cNvSpPr/>
          <p:nvPr/>
        </p:nvSpPr>
        <p:spPr>
          <a:xfrm>
            <a:off x="152400" y="1837730"/>
            <a:ext cx="8763001" cy="2031325"/>
          </a:xfrm>
          <a:prstGeom prst="rect">
            <a:avLst/>
          </a:prstGeom>
        </p:spPr>
        <p:txBody>
          <a:bodyPr wrap="square">
            <a:spAutoFit/>
          </a:bodyPr>
          <a:lstStyle/>
          <a:p>
            <a:pPr algn="just"/>
            <a:r>
              <a:rPr lang="it-IT" dirty="0" smtClean="0"/>
              <a:t>Si occupa </a:t>
            </a:r>
            <a:r>
              <a:rPr lang="it-IT" dirty="0"/>
              <a:t>di organizzare e gestire le diverse attività commerciali e marketing legate alla distribuzione di un </a:t>
            </a:r>
            <a:r>
              <a:rPr lang="it-IT" dirty="0" smtClean="0"/>
              <a:t>prodotto turistico. Crea itinerari </a:t>
            </a:r>
            <a:r>
              <a:rPr lang="it-IT" dirty="0"/>
              <a:t>ad alto impatto sociale e ambientale con particolare attenzione alla produzione agricola biologica, gestione delle risorse, conversione delle strutture di ospitalità e ricaduta sociale sui propri territori. Q</a:t>
            </a:r>
            <a:r>
              <a:rPr lang="it-IT" dirty="0" smtClean="0"/>
              <a:t>uesta figura necessita di conoscenze e competenze sui </a:t>
            </a:r>
            <a:r>
              <a:rPr lang="it-IT" dirty="0"/>
              <a:t>modelli di fruizione del territorio, mobilità sostenibile, analisi e studio del territorio, capacità di fare marketing e promozione. </a:t>
            </a:r>
            <a:endParaRPr lang="it-IT" dirty="0" smtClean="0"/>
          </a:p>
          <a:p>
            <a:pPr algn="just"/>
            <a:endParaRPr lang="it-IT" dirty="0"/>
          </a:p>
        </p:txBody>
      </p:sp>
      <p:sp>
        <p:nvSpPr>
          <p:cNvPr id="2" name="Rettangolo 1"/>
          <p:cNvSpPr/>
          <p:nvPr/>
        </p:nvSpPr>
        <p:spPr>
          <a:xfrm>
            <a:off x="228599" y="4770614"/>
            <a:ext cx="8915401" cy="923330"/>
          </a:xfrm>
          <a:prstGeom prst="rect">
            <a:avLst/>
          </a:prstGeom>
        </p:spPr>
        <p:txBody>
          <a:bodyPr wrap="square">
            <a:spAutoFit/>
          </a:bodyPr>
          <a:lstStyle/>
          <a:p>
            <a:pPr algn="just"/>
            <a:r>
              <a:rPr lang="it-IT" dirty="0" smtClean="0"/>
              <a:t>Sviluppa, qualifica e diffonde sul territorio l’offerta turistica. </a:t>
            </a:r>
            <a:r>
              <a:rPr lang="it-IT" dirty="0"/>
              <a:t>Si tratta di figure che dovrebbero essere </a:t>
            </a:r>
            <a:r>
              <a:rPr lang="it-IT" dirty="0" smtClean="0"/>
              <a:t>formate </a:t>
            </a:r>
            <a:r>
              <a:rPr lang="it-IT" dirty="0"/>
              <a:t>preferibilmente con una laurea in Economia, Scienze Ambientali o del Turismo o vari corsi specifici.</a:t>
            </a:r>
          </a:p>
        </p:txBody>
      </p:sp>
      <p:sp>
        <p:nvSpPr>
          <p:cNvPr id="9" name="Rettangolo 8"/>
          <p:cNvSpPr/>
          <p:nvPr/>
        </p:nvSpPr>
        <p:spPr>
          <a:xfrm>
            <a:off x="3048000" y="3657600"/>
            <a:ext cx="3458014" cy="923330"/>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prstTxWarp prst="textChevron">
              <a:avLst/>
            </a:prstTxWarp>
            <a:spAutoFit/>
          </a:bodyPr>
          <a:lstStyle/>
          <a:p>
            <a:pPr algn="ctr"/>
            <a:r>
              <a:rPr lang="it-IT" sz="54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Promoter </a:t>
            </a:r>
            <a:r>
              <a:rPr lang="it-IT" sz="5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eco-turistico </a:t>
            </a:r>
          </a:p>
        </p:txBody>
      </p:sp>
    </p:spTree>
    <p:extLst>
      <p:ext uri="{BB962C8B-B14F-4D97-AF65-F5344CB8AC3E}">
        <p14:creationId xmlns:p14="http://schemas.microsoft.com/office/powerpoint/2010/main" val="127415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4970</TotalTime>
  <Words>1250</Words>
  <Application>Microsoft Office PowerPoint</Application>
  <PresentationFormat>Presentazione su schermo (4:3)</PresentationFormat>
  <Paragraphs>87</Paragraphs>
  <Slides>19</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19</vt:i4>
      </vt:variant>
    </vt:vector>
  </HeadingPairs>
  <TitlesOfParts>
    <vt:vector size="30" baseType="lpstr">
      <vt:lpstr>Agency FB</vt:lpstr>
      <vt:lpstr>Bauhaus 93</vt:lpstr>
      <vt:lpstr>Brush Script MT</vt:lpstr>
      <vt:lpstr>Calibri</vt:lpstr>
      <vt:lpstr>Goudy Stout</vt:lpstr>
      <vt:lpstr>Roboto</vt:lpstr>
      <vt:lpstr>Tahoma</vt:lpstr>
      <vt:lpstr>Times New Roman</vt:lpstr>
      <vt:lpstr>Trebuchet MS</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Bartalucci1</dc:creator>
  <cp:lastModifiedBy>Antonini Raffaella</cp:lastModifiedBy>
  <cp:revision>404</cp:revision>
  <cp:lastPrinted>2021-07-13T10:55:57Z</cp:lastPrinted>
  <dcterms:created xsi:type="dcterms:W3CDTF">2019-04-03T08:33:54Z</dcterms:created>
  <dcterms:modified xsi:type="dcterms:W3CDTF">2022-02-15T08:40:50Z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2019-04-03T00:00:00Z</vt:filetime>
  </property>
  <property fmtid="{D5CDD505-2E9C-101B-9397-08002B2CF9AE}" pid="3" name="Creator">
    <vt:lpwstr>Microsoft® PowerPoint® 2013</vt:lpwstr>
  </property>
  <property fmtid="{D5CDD505-2E9C-101B-9397-08002B2CF9AE}" pid="4" name="LastSaved">
    <vt:filetime>2019-04-03T00:00:00Z</vt:filetime>
  </property>
</Properties>
</file>